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2" r:id="rId1"/>
    <p:sldMasterId id="2147484410" r:id="rId2"/>
    <p:sldMasterId id="2147484427" r:id="rId3"/>
    <p:sldMasterId id="2147484444" r:id="rId4"/>
    <p:sldMasterId id="2147484461" r:id="rId5"/>
    <p:sldMasterId id="2147484478" r:id="rId6"/>
    <p:sldMasterId id="2147484495" r:id="rId7"/>
    <p:sldMasterId id="2147484512" r:id="rId8"/>
  </p:sldMasterIdLst>
  <p:notesMasterIdLst>
    <p:notesMasterId r:id="rId23"/>
  </p:notesMasterIdLst>
  <p:handoutMasterIdLst>
    <p:handoutMasterId r:id="rId24"/>
  </p:handoutMasterIdLst>
  <p:sldIdLst>
    <p:sldId id="2277" r:id="rId9"/>
    <p:sldId id="2310" r:id="rId10"/>
    <p:sldId id="2293" r:id="rId11"/>
    <p:sldId id="2294" r:id="rId12"/>
    <p:sldId id="2309" r:id="rId13"/>
    <p:sldId id="2318" r:id="rId14"/>
    <p:sldId id="2311" r:id="rId15"/>
    <p:sldId id="2315" r:id="rId16"/>
    <p:sldId id="2273" r:id="rId17"/>
    <p:sldId id="2316" r:id="rId18"/>
    <p:sldId id="2317" r:id="rId19"/>
    <p:sldId id="2275" r:id="rId20"/>
    <p:sldId id="2265" r:id="rId21"/>
    <p:sldId id="2278"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550F8EC0-5FF4-4027-B1C0-83E135F4B00A}">
          <p14:sldIdLst>
            <p14:sldId id="2277"/>
            <p14:sldId id="2310"/>
            <p14:sldId id="2293"/>
            <p14:sldId id="2294"/>
            <p14:sldId id="2309"/>
            <p14:sldId id="2318"/>
            <p14:sldId id="2311"/>
            <p14:sldId id="2315"/>
            <p14:sldId id="2273"/>
            <p14:sldId id="2316"/>
            <p14:sldId id="2317"/>
            <p14:sldId id="2275"/>
            <p14:sldId id="2265"/>
            <p14:sldId id="227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E1C8"/>
    <a:srgbClr val="FBCFB9"/>
    <a:srgbClr val="E1D1E8"/>
    <a:srgbClr val="FFF2B0"/>
    <a:srgbClr val="FFFFFF"/>
    <a:srgbClr val="C0E4F2"/>
    <a:srgbClr val="3F5564"/>
    <a:srgbClr val="0077BC"/>
    <a:srgbClr val="D53878"/>
    <a:srgbClr val="0083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66891A-43F5-4E9B-8167-37390F75C9B0}" v="5" dt="2023-11-27T12:20:24.639"/>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6807" autoAdjust="0"/>
  </p:normalViewPr>
  <p:slideViewPr>
    <p:cSldViewPr snapToGrid="0">
      <p:cViewPr varScale="1">
        <p:scale>
          <a:sx n="57" d="100"/>
          <a:sy n="57" d="100"/>
        </p:scale>
        <p:origin x="28" y="44"/>
      </p:cViewPr>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00" d="100"/>
        <a:sy n="100" d="100"/>
      </p:scale>
      <p:origin x="0" y="0"/>
    </p:cViewPr>
  </p:sorterViewPr>
  <p:notesViewPr>
    <p:cSldViewPr snapToGrid="0">
      <p:cViewPr varScale="1">
        <p:scale>
          <a:sx n="93" d="100"/>
          <a:sy n="93" d="100"/>
        </p:scale>
        <p:origin x="362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28D75527-1052-40CF-90A7-805EC4F772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782182B2-420A-475A-83CF-72C9A1964B5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1BB566-3845-4DC0-8CE2-DC15231A2062}" type="datetime1">
              <a:rPr lang="sv-SE" smtClean="0"/>
              <a:t>2023-12-01</a:t>
            </a:fld>
            <a:endParaRPr lang="sv-SE"/>
          </a:p>
        </p:txBody>
      </p:sp>
      <p:sp>
        <p:nvSpPr>
          <p:cNvPr id="4" name="Platshållare för sidfot 3">
            <a:extLst>
              <a:ext uri="{FF2B5EF4-FFF2-40B4-BE49-F238E27FC236}">
                <a16:creationId xmlns:a16="http://schemas.microsoft.com/office/drawing/2014/main" id="{3CFEBD13-AD79-4726-9C7A-9E5C531A1A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F00A28DF-4169-4B51-B8D3-AA9A5D61235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89A0780-C7EB-45E8-96EB-66D0986C42C0}" type="slidenum">
              <a:rPr lang="sv-SE" smtClean="0"/>
              <a:t>‹#›</a:t>
            </a:fld>
            <a:endParaRPr lang="sv-SE"/>
          </a:p>
        </p:txBody>
      </p:sp>
    </p:spTree>
    <p:extLst>
      <p:ext uri="{BB962C8B-B14F-4D97-AF65-F5344CB8AC3E}">
        <p14:creationId xmlns:p14="http://schemas.microsoft.com/office/powerpoint/2010/main" val="81033701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95FFDC-F934-4037-B505-500B08CD3B8C}" type="datetime1">
              <a:rPr lang="sv-SE" smtClean="0"/>
              <a:t>2023-12-01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1086EF-3011-429C-976B-61D9CA3A2B54}" type="slidenum">
              <a:rPr lang="sv-SE" smtClean="0"/>
              <a:t>‹#›</a:t>
            </a:fld>
            <a:endParaRPr lang="sv-SE"/>
          </a:p>
        </p:txBody>
      </p:sp>
    </p:spTree>
    <p:extLst>
      <p:ext uri="{BB962C8B-B14F-4D97-AF65-F5344CB8AC3E}">
        <p14:creationId xmlns:p14="http://schemas.microsoft.com/office/powerpoint/2010/main" val="207958687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u="none" dirty="0"/>
              <a:t>Vi kan upprätthålla verksamheten på en acceptabel nivå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u="none"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u="none" dirty="0"/>
              <a:t>Oavsett vilka störningar som inträffar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u="none"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u="none" dirty="0"/>
              <a:t>Genom att på förhand ta fram reservlösningar vid störningar i verksamheten</a:t>
            </a:r>
          </a:p>
          <a:p>
            <a:pPr marL="0" marR="0" indent="0" algn="l" defTabSz="914400" rtl="0" eaLnBrk="1" fontAlgn="auto" latinLnBrk="0" hangingPunct="1">
              <a:lnSpc>
                <a:spcPct val="100000"/>
              </a:lnSpc>
              <a:spcBef>
                <a:spcPts val="0"/>
              </a:spcBef>
              <a:spcAft>
                <a:spcPts val="0"/>
              </a:spcAft>
              <a:buClrTx/>
              <a:buSzTx/>
              <a:buFontTx/>
              <a:buNone/>
              <a:tabLst/>
              <a:defRPr/>
            </a:pPr>
            <a:endParaRPr lang="sv-SE" u="none" dirty="0"/>
          </a:p>
          <a:p>
            <a:pPr marL="0" marR="0" indent="0" algn="l" defTabSz="914400" rtl="0" eaLnBrk="1" fontAlgn="auto" latinLnBrk="0" hangingPunct="1">
              <a:lnSpc>
                <a:spcPct val="100000"/>
              </a:lnSpc>
              <a:spcBef>
                <a:spcPts val="0"/>
              </a:spcBef>
              <a:spcAft>
                <a:spcPts val="0"/>
              </a:spcAft>
              <a:buClrTx/>
              <a:buSzTx/>
              <a:buFontTx/>
              <a:buNone/>
              <a:tabLst/>
              <a:defRPr/>
            </a:pPr>
            <a:r>
              <a:rPr lang="sv-SE" u="none" dirty="0"/>
              <a:t>Syftar till att lindra konsekvenser och korta avbrottstider i händelse av störningar i verksamheten.</a:t>
            </a:r>
          </a:p>
          <a:p>
            <a:pPr marL="0" marR="0" indent="0" algn="l" defTabSz="914400" rtl="0" eaLnBrk="1" fontAlgn="auto" latinLnBrk="0" hangingPunct="1">
              <a:lnSpc>
                <a:spcPct val="100000"/>
              </a:lnSpc>
              <a:spcBef>
                <a:spcPts val="0"/>
              </a:spcBef>
              <a:spcAft>
                <a:spcPts val="0"/>
              </a:spcAft>
              <a:buClrTx/>
              <a:buSzTx/>
              <a:buFontTx/>
              <a:buNone/>
              <a:tabLst/>
              <a:defRPr/>
            </a:pPr>
            <a:endParaRPr lang="sv-SE" u="sng" dirty="0"/>
          </a:p>
          <a:p>
            <a:endParaRPr lang="sv-SE" dirty="0"/>
          </a:p>
        </p:txBody>
      </p:sp>
      <p:sp>
        <p:nvSpPr>
          <p:cNvPr id="4" name="Platshållare för datum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532145-269E-4DEC-A5F5-E687CD17D124}"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2023-12-01</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Platshållare för bildnumm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1086EF-3011-429C-976B-61D9CA3A2B54}"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86633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u="none" dirty="0"/>
              <a:t>Vi kan upprätthålla verksamheten på en acceptabel nivå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u="none"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u="none" dirty="0"/>
              <a:t>Oavsett vilka störningar som inträffar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u="none"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u="none" dirty="0"/>
              <a:t>Genom att på förhand ta fram reservlösningar vid störningar i verksamheten</a:t>
            </a:r>
          </a:p>
          <a:p>
            <a:pPr marL="0" marR="0" indent="0" algn="l" defTabSz="914400" rtl="0" eaLnBrk="1" fontAlgn="auto" latinLnBrk="0" hangingPunct="1">
              <a:lnSpc>
                <a:spcPct val="100000"/>
              </a:lnSpc>
              <a:spcBef>
                <a:spcPts val="0"/>
              </a:spcBef>
              <a:spcAft>
                <a:spcPts val="0"/>
              </a:spcAft>
              <a:buClrTx/>
              <a:buSzTx/>
              <a:buFontTx/>
              <a:buNone/>
              <a:tabLst/>
              <a:defRPr/>
            </a:pPr>
            <a:endParaRPr lang="sv-SE" u="none" dirty="0"/>
          </a:p>
          <a:p>
            <a:pPr marL="0" marR="0" indent="0" algn="l" defTabSz="914400" rtl="0" eaLnBrk="1" fontAlgn="auto" latinLnBrk="0" hangingPunct="1">
              <a:lnSpc>
                <a:spcPct val="100000"/>
              </a:lnSpc>
              <a:spcBef>
                <a:spcPts val="0"/>
              </a:spcBef>
              <a:spcAft>
                <a:spcPts val="0"/>
              </a:spcAft>
              <a:buClrTx/>
              <a:buSzTx/>
              <a:buFontTx/>
              <a:buNone/>
              <a:tabLst/>
              <a:defRPr/>
            </a:pPr>
            <a:r>
              <a:rPr lang="sv-SE" u="none" dirty="0"/>
              <a:t>Syftar till att lindra konsekvenser och korta avbrottstider i händelse av störningar i verksamheten.</a:t>
            </a:r>
          </a:p>
          <a:p>
            <a:pPr marL="0" marR="0" indent="0" algn="l" defTabSz="914400" rtl="0" eaLnBrk="1" fontAlgn="auto" latinLnBrk="0" hangingPunct="1">
              <a:lnSpc>
                <a:spcPct val="100000"/>
              </a:lnSpc>
              <a:spcBef>
                <a:spcPts val="0"/>
              </a:spcBef>
              <a:spcAft>
                <a:spcPts val="0"/>
              </a:spcAft>
              <a:buClrTx/>
              <a:buSzTx/>
              <a:buFontTx/>
              <a:buNone/>
              <a:tabLst/>
              <a:defRPr/>
            </a:pPr>
            <a:endParaRPr lang="sv-SE" u="sng" dirty="0"/>
          </a:p>
          <a:p>
            <a:endParaRPr lang="sv-SE" dirty="0"/>
          </a:p>
        </p:txBody>
      </p:sp>
      <p:sp>
        <p:nvSpPr>
          <p:cNvPr id="4" name="Platshållare för datum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532145-269E-4DEC-A5F5-E687CD17D124}"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2023-12-01</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Platshållare för bildnumm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1086EF-3011-429C-976B-61D9CA3A2B54}"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26783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Deltagarna utsågs av verksamheterna själva:</a:t>
            </a:r>
          </a:p>
          <a:p>
            <a:pPr marL="171450" indent="-171450">
              <a:buFont typeface="Arial" panose="020B0604020202020204" pitchFamily="34" charset="0"/>
              <a:buChar char="•"/>
            </a:pPr>
            <a:r>
              <a:rPr lang="sv-SE" dirty="0"/>
              <a:t>Ett brett perspektiv av kompetenser och erfarenheter, från olika nivåer i verksamheten. </a:t>
            </a:r>
          </a:p>
          <a:p>
            <a:pPr marL="171450" indent="-171450">
              <a:buFont typeface="Arial" panose="020B0604020202020204" pitchFamily="34" charset="0"/>
              <a:buChar char="•"/>
            </a:pPr>
            <a:r>
              <a:rPr lang="sv-SE" dirty="0"/>
              <a:t>För att skapa engagemang och delaktighet i arbetet samt för att skapa förutsättningar för att förankra kontinuitetsplanerna</a:t>
            </a:r>
          </a:p>
          <a:p>
            <a:pPr marL="171450" indent="-171450">
              <a:buFont typeface="Arial" panose="020B0604020202020204" pitchFamily="34" charset="0"/>
              <a:buChar char="•"/>
            </a:pPr>
            <a:endParaRPr lang="sv-SE" dirty="0"/>
          </a:p>
          <a:p>
            <a:pPr marL="0" indent="0">
              <a:buFont typeface="Arial" panose="020B0604020202020204" pitchFamily="34" charset="0"/>
              <a:buNone/>
            </a:pPr>
            <a:r>
              <a:rPr lang="sv-SE" dirty="0"/>
              <a:t>Säkerhetsenheten:</a:t>
            </a:r>
          </a:p>
          <a:p>
            <a:pPr marL="171450" indent="-171450">
              <a:buFont typeface="Arial" panose="020B0604020202020204" pitchFamily="34" charset="0"/>
              <a:buChar char="•"/>
            </a:pPr>
            <a:r>
              <a:rPr lang="sv-SE" dirty="0"/>
              <a:t>Står för genomförande processen samt stödjande dokumentation och vägledning kring processen.</a:t>
            </a:r>
          </a:p>
          <a:p>
            <a:pPr marL="0" indent="0">
              <a:buFont typeface="Arial" panose="020B0604020202020204" pitchFamily="34" charset="0"/>
              <a:buNone/>
            </a:pPr>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2023-12-01</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5</a:t>
            </a:fld>
            <a:endParaRPr lang="sv-SE"/>
          </a:p>
        </p:txBody>
      </p:sp>
    </p:spTree>
    <p:extLst>
      <p:ext uri="{BB962C8B-B14F-4D97-AF65-F5344CB8AC3E}">
        <p14:creationId xmlns:p14="http://schemas.microsoft.com/office/powerpoint/2010/main" val="1014038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2023-12-01</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6</a:t>
            </a:fld>
            <a:endParaRPr lang="sv-SE"/>
          </a:p>
        </p:txBody>
      </p:sp>
    </p:spTree>
    <p:extLst>
      <p:ext uri="{BB962C8B-B14F-4D97-AF65-F5344CB8AC3E}">
        <p14:creationId xmlns:p14="http://schemas.microsoft.com/office/powerpoint/2010/main" val="4248151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Så här ser vår process ut översiktligt:</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Bygger på behovet av en medveten och dokumenterad process som ger utrymme för beslutsfattande med ”penna och papper” framför ”magkänsla” och ”erfarenhet”. En metod som stödjer ett analytiskt beslutsfattande och dokumenterar beslutsprocessen.</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Där slutresultatet är att ta fram praktiskt tillämpbara reservlösningar, </a:t>
            </a:r>
            <a:r>
              <a:rPr lang="sv-SE" dirty="0" err="1"/>
              <a:t>sk</a:t>
            </a:r>
            <a:r>
              <a:rPr lang="sv-SE" dirty="0"/>
              <a:t> kontinuitetsplaner, för verksamheten i händelse av avbrott eller störningar.</a:t>
            </a:r>
          </a:p>
          <a:p>
            <a:endParaRPr lang="sv-SE" dirty="0"/>
          </a:p>
          <a:p>
            <a:r>
              <a:rPr lang="sv-SE" b="1" dirty="0"/>
              <a:t>Arbete i sex steg</a:t>
            </a:r>
            <a:r>
              <a:rPr lang="sv-SE" dirty="0"/>
              <a:t>, där </a:t>
            </a:r>
            <a:r>
              <a:rPr lang="sv-SE" b="1" dirty="0"/>
              <a:t>verksamheterna är de som gör själva analysen </a:t>
            </a:r>
            <a:r>
              <a:rPr lang="sv-SE" dirty="0"/>
              <a:t>och arbetet medan </a:t>
            </a:r>
            <a:r>
              <a:rPr lang="sv-SE" b="1" dirty="0"/>
              <a:t>säkerhetsenheten </a:t>
            </a:r>
            <a:r>
              <a:rPr lang="sv-SE" b="1" dirty="0" err="1"/>
              <a:t>faciliterar</a:t>
            </a:r>
            <a:r>
              <a:rPr lang="sv-SE" b="1" dirty="0"/>
              <a:t> processen</a:t>
            </a:r>
            <a:r>
              <a:rPr lang="sv-SE" dirty="0"/>
              <a:t>. </a:t>
            </a:r>
          </a:p>
          <a:p>
            <a:endParaRPr lang="sv-SE" dirty="0"/>
          </a:p>
          <a:p>
            <a:r>
              <a:rPr lang="sv-SE" dirty="0"/>
              <a:t>Ca </a:t>
            </a:r>
            <a:r>
              <a:rPr lang="sv-SE" b="1" dirty="0"/>
              <a:t>12 – 14 v</a:t>
            </a:r>
            <a:r>
              <a:rPr lang="sv-SE" dirty="0"/>
              <a:t>, ca </a:t>
            </a:r>
            <a:r>
              <a:rPr lang="sv-SE" b="1" dirty="0"/>
              <a:t>två veckor mellan </a:t>
            </a:r>
            <a:r>
              <a:rPr lang="sv-SE" dirty="0"/>
              <a:t>varje delsteg för reflektion och analys. Tidsåtgång för workshops ca </a:t>
            </a:r>
            <a:r>
              <a:rPr lang="sv-SE" b="1" dirty="0"/>
              <a:t>5 arbetsdagar totalt</a:t>
            </a:r>
            <a:r>
              <a:rPr lang="sv-SE" dirty="0"/>
              <a:t>.</a:t>
            </a:r>
          </a:p>
          <a:p>
            <a:endParaRPr lang="sv-SE" dirty="0"/>
          </a:p>
          <a:p>
            <a:r>
              <a:rPr lang="sv-SE" b="1" dirty="0"/>
              <a:t>Förmöte</a:t>
            </a:r>
            <a:r>
              <a:rPr lang="sv-SE" dirty="0"/>
              <a:t> - skapa gemensam förståelse för varför arbetet är viktigt och klargöra varför just de är samlade. </a:t>
            </a:r>
          </a:p>
          <a:p>
            <a:endParaRPr lang="sv-SE" dirty="0"/>
          </a:p>
          <a:p>
            <a:r>
              <a:rPr lang="sv-SE" b="1" dirty="0"/>
              <a:t>WS1</a:t>
            </a:r>
            <a:r>
              <a:rPr lang="sv-SE" dirty="0"/>
              <a:t> – Klargöra syfte, mål, ansvar och roller</a:t>
            </a:r>
          </a:p>
          <a:p>
            <a:endParaRPr lang="sv-SE" dirty="0"/>
          </a:p>
          <a:p>
            <a:r>
              <a:rPr lang="sv-SE" b="1" dirty="0"/>
              <a:t>WS2 </a:t>
            </a:r>
            <a:r>
              <a:rPr lang="sv-SE" dirty="0"/>
              <a:t>– Definiera vart gränsen går mellan acceptabla och oacceptabla konsekvenser i verksamheterna i förhållande till relevanta kriterier. Förebygga personliga tolkningar och ger en gemensam förståelse. Verktyg som används i nästa steg i processen för att identifiera maximala avbrottstider</a:t>
            </a:r>
          </a:p>
          <a:p>
            <a:endParaRPr lang="sv-SE" dirty="0"/>
          </a:p>
          <a:p>
            <a:r>
              <a:rPr lang="sv-SE" b="1" dirty="0"/>
              <a:t>WS3</a:t>
            </a:r>
            <a:r>
              <a:rPr lang="sv-SE" dirty="0"/>
              <a:t> – Handlar om kartlägga kritiska processer, aktiviteter och kritiska resurser samt definiera avbrottstider och återställningstider utifrån när oacceptabla konsekvenserna uppstår i verksamheterna.</a:t>
            </a:r>
          </a:p>
          <a:p>
            <a:endParaRPr lang="sv-SE" dirty="0"/>
          </a:p>
          <a:p>
            <a:r>
              <a:rPr lang="sv-SE" b="1" dirty="0"/>
              <a:t>WS4</a:t>
            </a:r>
            <a:r>
              <a:rPr lang="sv-SE" dirty="0"/>
              <a:t> – </a:t>
            </a:r>
            <a:r>
              <a:rPr lang="sv-SE" dirty="0" err="1"/>
              <a:t>Id:a</a:t>
            </a:r>
            <a:r>
              <a:rPr lang="sv-SE" dirty="0"/>
              <a:t> störningar/händelser som kan påverka den kritiska resursen, inventera befintliga reservlösningar och bedöma huruvida de möter uppsatta tider. Om inte ta fram förslag på fler åtgärder.</a:t>
            </a:r>
          </a:p>
          <a:p>
            <a:endParaRPr lang="sv-SE" dirty="0"/>
          </a:p>
          <a:p>
            <a:r>
              <a:rPr lang="sv-SE" b="1" dirty="0"/>
              <a:t>WS5</a:t>
            </a:r>
            <a:r>
              <a:rPr lang="sv-SE" dirty="0"/>
              <a:t> – Skapa praktiskt tillämpbara planer som vem som helst i verksamheten ska kunna aktivera. Består av en reservrutin, återställningsrutin samt nödvändig information/mallar </a:t>
            </a:r>
            <a:r>
              <a:rPr lang="sv-SE" dirty="0" err="1"/>
              <a:t>etc</a:t>
            </a:r>
            <a:r>
              <a:rPr lang="sv-SE" dirty="0"/>
              <a:t> som behövs för att hantera en störning</a:t>
            </a:r>
          </a:p>
          <a:p>
            <a:endParaRPr lang="sv-SE" dirty="0"/>
          </a:p>
          <a:p>
            <a:r>
              <a:rPr lang="sv-SE" dirty="0"/>
              <a:t>Vi är nu i slutskedet av processen, där exempelvis VOB i nästa vecka ska arbetat med att konkretisera kontinuitetsplaner WS 5.</a:t>
            </a:r>
          </a:p>
        </p:txBody>
      </p:sp>
      <p:sp>
        <p:nvSpPr>
          <p:cNvPr id="4" name="Platshållare för datum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532145-269E-4DEC-A5F5-E687CD17D124}"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2023-12-01</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Platshållare för bildnumm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1086EF-3011-429C-976B-61D9CA3A2B54}"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40989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2023-12-01</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9</a:t>
            </a:fld>
            <a:endParaRPr lang="sv-SE"/>
          </a:p>
        </p:txBody>
      </p:sp>
    </p:spTree>
    <p:extLst>
      <p:ext uri="{BB962C8B-B14F-4D97-AF65-F5344CB8AC3E}">
        <p14:creationId xmlns:p14="http://schemas.microsoft.com/office/powerpoint/2010/main" val="1912868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2023-12-01</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12</a:t>
            </a:fld>
            <a:endParaRPr lang="sv-SE"/>
          </a:p>
        </p:txBody>
      </p:sp>
    </p:spTree>
    <p:extLst>
      <p:ext uri="{BB962C8B-B14F-4D97-AF65-F5344CB8AC3E}">
        <p14:creationId xmlns:p14="http://schemas.microsoft.com/office/powerpoint/2010/main" val="1946992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2023-12-01</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13</a:t>
            </a:fld>
            <a:endParaRPr lang="sv-SE"/>
          </a:p>
        </p:txBody>
      </p:sp>
    </p:spTree>
    <p:extLst>
      <p:ext uri="{BB962C8B-B14F-4D97-AF65-F5344CB8AC3E}">
        <p14:creationId xmlns:p14="http://schemas.microsoft.com/office/powerpoint/2010/main" val="19135127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solidFill>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4186997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24072373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7543038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7087165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5108323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804035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178765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25883367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33886726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9239428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7754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3197552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474F5195-589E-4BA5-AA31-A11EABAE756F}"/>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41148642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388E3460-7228-4DB3-A6B8-F304B211BC3F}"/>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spTree>
    <p:extLst>
      <p:ext uri="{BB962C8B-B14F-4D97-AF65-F5344CB8AC3E}">
        <p14:creationId xmlns:p14="http://schemas.microsoft.com/office/powerpoint/2010/main" val="10014148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8" name="Rubrik 3">
            <a:extLst>
              <a:ext uri="{FF2B5EF4-FFF2-40B4-BE49-F238E27FC236}">
                <a16:creationId xmlns:a16="http://schemas.microsoft.com/office/drawing/2014/main" id="{81ADCA10-B0AD-4D27-A94A-34783BF31DB3}"/>
              </a:ext>
            </a:extLst>
          </p:cNvPr>
          <p:cNvSpPr>
            <a:spLocks noGrp="1"/>
          </p:cNvSpPr>
          <p:nvPr>
            <p:ph type="title" hasCustomPrompt="1"/>
          </p:nvPr>
        </p:nvSpPr>
        <p:spPr>
          <a:xfrm>
            <a:off x="1420650" y="2399545"/>
            <a:ext cx="6148878" cy="309600"/>
          </a:xfrm>
        </p:spPr>
        <p:txBody>
          <a:bodyPr>
            <a:normAutofit/>
          </a:bodyPr>
          <a:lstStyle>
            <a:lvl1pPr>
              <a:defRPr sz="1700">
                <a:solidFill>
                  <a:schemeClr val="bg1"/>
                </a:solidFill>
              </a:defRPr>
            </a:lvl1pPr>
          </a:lstStyle>
          <a:p>
            <a:r>
              <a:rPr lang="sv-SE" dirty="0"/>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6553C1A9-DB36-4729-A526-0352AB7C6E25}"/>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3821230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71496530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tx1"/>
                </a:solidFill>
              </a:defRPr>
            </a:lvl1pPr>
          </a:lstStyle>
          <a:p>
            <a:r>
              <a:rPr lang="sv-SE" dirty="0"/>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tx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tx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9268684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dirty="0"/>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1212937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dirty="0"/>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85569838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dirty="0"/>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9653569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62854282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51800635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243115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9523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1369446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57241932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37027287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40137005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0167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37963259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tx1"/>
                </a:solidFill>
              </a:defRPr>
            </a:lvl1pPr>
          </a:lstStyle>
          <a:p>
            <a:r>
              <a:rPr lang="sv-SE" dirty="0"/>
              <a:t>Klicka här för att ändra mall för rubrikformat</a:t>
            </a:r>
            <a:endParaRPr lang="en-US" dirty="0"/>
          </a:p>
        </p:txBody>
      </p:sp>
      <p:sp>
        <p:nvSpPr>
          <p:cNvPr id="15" name="textruta 14">
            <a:extLst>
              <a:ext uri="{FF2B5EF4-FFF2-40B4-BE49-F238E27FC236}">
                <a16:creationId xmlns:a16="http://schemas.microsoft.com/office/drawing/2014/main" id="{F8CA43A6-7E16-4DBD-AD75-D68133193CD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0436753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8" name="Rubrik 3">
            <a:extLst>
              <a:ext uri="{FF2B5EF4-FFF2-40B4-BE49-F238E27FC236}">
                <a16:creationId xmlns:a16="http://schemas.microsoft.com/office/drawing/2014/main" id="{A335F1B5-8765-459C-802C-DA620794171A}"/>
              </a:ext>
            </a:extLst>
          </p:cNvPr>
          <p:cNvSpPr>
            <a:spLocks noGrp="1"/>
          </p:cNvSpPr>
          <p:nvPr>
            <p:ph type="title" hasCustomPrompt="1"/>
          </p:nvPr>
        </p:nvSpPr>
        <p:spPr>
          <a:xfrm>
            <a:off x="1420650" y="2399545"/>
            <a:ext cx="6148878" cy="309600"/>
          </a:xfrm>
        </p:spPr>
        <p:txBody>
          <a:bodyPr>
            <a:normAutofit/>
          </a:bodyPr>
          <a:lstStyle>
            <a:lvl1pPr>
              <a:defRPr sz="1700">
                <a:solidFill>
                  <a:schemeClr val="tx1"/>
                </a:solidFill>
              </a:defRPr>
            </a:lvl1pPr>
          </a:lstStyle>
          <a:p>
            <a:r>
              <a:rPr lang="sv-SE" dirty="0"/>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tx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92F5E2AC-A457-4DE9-9A2C-4BE86BC00522}"/>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17644128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3698010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solidFill>
              </a:rPr>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70684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
        <p:nvSpPr>
          <p:cNvPr id="15" name="textruta 14">
            <a:extLst>
              <a:ext uri="{FF2B5EF4-FFF2-40B4-BE49-F238E27FC236}">
                <a16:creationId xmlns:a16="http://schemas.microsoft.com/office/drawing/2014/main" id="{F8CA43A6-7E16-4DBD-AD75-D68133193CD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solidFill>
              </a:rPr>
              <a:t>Hållbar stad – öppen för världen</a:t>
            </a:r>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503024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4" name="Rubrik 3">
            <a:extLst>
              <a:ext uri="{FF2B5EF4-FFF2-40B4-BE49-F238E27FC236}">
                <a16:creationId xmlns:a16="http://schemas.microsoft.com/office/drawing/2014/main" id="{7A284E58-B676-47B0-B49B-D281A884EF27}"/>
              </a:ext>
            </a:extLst>
          </p:cNvPr>
          <p:cNvSpPr>
            <a:spLocks noGrp="1"/>
          </p:cNvSpPr>
          <p:nvPr>
            <p:ph type="title" hasCustomPrompt="1"/>
          </p:nvPr>
        </p:nvSpPr>
        <p:spPr>
          <a:xfrm>
            <a:off x="1420650" y="2399545"/>
            <a:ext cx="6148878" cy="309600"/>
          </a:xfrm>
        </p:spPr>
        <p:txBody>
          <a:bodyPr>
            <a:normAutofit/>
          </a:bodyPr>
          <a:lstStyle>
            <a:lvl1pPr>
              <a:defRPr sz="1700">
                <a:solidFill>
                  <a:schemeClr val="bg1"/>
                </a:solidFill>
              </a:defRPr>
            </a:lvl1pPr>
          </a:lstStyle>
          <a:p>
            <a:r>
              <a:rPr lang="sv-SE" dirty="0"/>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solidFill>
                <a:latin typeface="+mn-lt"/>
              </a:rPr>
              <a:t>Hållbar stad – öppen för världen</a:t>
            </a:r>
          </a:p>
        </p:txBody>
      </p:sp>
    </p:spTree>
    <p:extLst>
      <p:ext uri="{BB962C8B-B14F-4D97-AF65-F5344CB8AC3E}">
        <p14:creationId xmlns:p14="http://schemas.microsoft.com/office/powerpoint/2010/main" val="11104959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63907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25152883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dirty="0"/>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latshållare för bildnummer 2">
            <a:extLst>
              <a:ext uri="{FF2B5EF4-FFF2-40B4-BE49-F238E27FC236}">
                <a16:creationId xmlns:a16="http://schemas.microsoft.com/office/drawing/2014/main" id="{2BC929D8-093F-4826-8D04-F268FF63E889}"/>
              </a:ext>
            </a:extLst>
          </p:cNvPr>
          <p:cNvSpPr>
            <a:spLocks noGrp="1"/>
          </p:cNvSpPr>
          <p:nvPr>
            <p:ph type="sldNum" sz="quarter" idx="12"/>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7456351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6" name="Platshållare för bildnummer 5">
            <a:extLst>
              <a:ext uri="{FF2B5EF4-FFF2-40B4-BE49-F238E27FC236}">
                <a16:creationId xmlns:a16="http://schemas.microsoft.com/office/drawing/2014/main" id="{615128C6-B678-4715-9D0F-D4C07F59EDA5}"/>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830721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endParaRPr lang="sv-SE" dirty="0"/>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latshållare för bildnummer 2">
            <a:extLst>
              <a:ext uri="{FF2B5EF4-FFF2-40B4-BE49-F238E27FC236}">
                <a16:creationId xmlns:a16="http://schemas.microsoft.com/office/drawing/2014/main" id="{040785F0-4073-4C09-A77E-AF825CBA6233}"/>
              </a:ext>
            </a:extLst>
          </p:cNvPr>
          <p:cNvSpPr>
            <a:spLocks noGrp="1"/>
          </p:cNvSpPr>
          <p:nvPr>
            <p:ph type="sldNum" sz="quarter" idx="12"/>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740651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dirty="0"/>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dirty="0"/>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088807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731503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7032412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6629092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5522466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1053557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16067083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4049095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0992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3422215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2147408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A5CC9138-760F-4A17-8B1B-6D99EFF79AD6}"/>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spTree>
    <p:extLst>
      <p:ext uri="{BB962C8B-B14F-4D97-AF65-F5344CB8AC3E}">
        <p14:creationId xmlns:p14="http://schemas.microsoft.com/office/powerpoint/2010/main" val="18584371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pic>
        <p:nvPicPr>
          <p:cNvPr id="13" name="Bildobjekt 12" descr="Logo&#10;&#10;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8" name="Rubrik 3">
            <a:extLst>
              <a:ext uri="{FF2B5EF4-FFF2-40B4-BE49-F238E27FC236}">
                <a16:creationId xmlns:a16="http://schemas.microsoft.com/office/drawing/2014/main" id="{2C9C189C-4F50-4B1D-9EA5-30AB73E59C08}"/>
              </a:ext>
            </a:extLst>
          </p:cNvPr>
          <p:cNvSpPr>
            <a:spLocks noGrp="1"/>
          </p:cNvSpPr>
          <p:nvPr>
            <p:ph type="title" hasCustomPrompt="1"/>
          </p:nvPr>
        </p:nvSpPr>
        <p:spPr>
          <a:xfrm>
            <a:off x="1420650" y="2399545"/>
            <a:ext cx="6148878" cy="309600"/>
          </a:xfrm>
        </p:spPr>
        <p:txBody>
          <a:bodyPr>
            <a:normAutofit/>
          </a:bodyPr>
          <a:lstStyle>
            <a:lvl1pPr>
              <a:defRPr sz="1700">
                <a:solidFill>
                  <a:schemeClr val="bg1"/>
                </a:solidFill>
              </a:defRPr>
            </a:lvl1pPr>
          </a:lstStyle>
          <a:p>
            <a:r>
              <a:rPr lang="sv-SE" dirty="0"/>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201825FE-CC31-4DE6-9AA9-7C27B553E870}"/>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9172592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26892215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solidFill>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6802138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dirty="0"/>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6653767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7767873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7813503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2027795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9724989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125150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407988" y="2281031"/>
            <a:ext cx="5278080" cy="352468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432000" y="2281035"/>
            <a:ext cx="5280000" cy="352468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5078841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541209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15141202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38481916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0970678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529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4696940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477CCA5E-96FA-4B08-97E3-9C131E99F26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a:t>
            </a:r>
            <a:r>
              <a:rPr lang="sv-SE" sz="1050" dirty="0">
                <a:solidFill>
                  <a:schemeClr val="tx1"/>
                </a:solidFill>
              </a:rPr>
              <a:t>öppen</a:t>
            </a:r>
            <a:r>
              <a:rPr lang="sv-SE" sz="1050" dirty="0">
                <a:solidFill>
                  <a:schemeClr val="tx1">
                    <a:lumMod val="95000"/>
                    <a:lumOff val="5000"/>
                  </a:schemeClr>
                </a:solidFill>
              </a:rPr>
              <a:t> för världen</a:t>
            </a:r>
          </a:p>
        </p:txBody>
      </p:sp>
    </p:spTree>
    <p:extLst>
      <p:ext uri="{BB962C8B-B14F-4D97-AF65-F5344CB8AC3E}">
        <p14:creationId xmlns:p14="http://schemas.microsoft.com/office/powerpoint/2010/main" val="12395555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8" name="Rubrik 3">
            <a:extLst>
              <a:ext uri="{FF2B5EF4-FFF2-40B4-BE49-F238E27FC236}">
                <a16:creationId xmlns:a16="http://schemas.microsoft.com/office/drawing/2014/main" id="{01D92FDB-2EC0-4D2B-9027-B2C6802AC70F}"/>
              </a:ext>
            </a:extLst>
          </p:cNvPr>
          <p:cNvSpPr>
            <a:spLocks noGrp="1"/>
          </p:cNvSpPr>
          <p:nvPr>
            <p:ph type="title" hasCustomPrompt="1"/>
          </p:nvPr>
        </p:nvSpPr>
        <p:spPr>
          <a:xfrm>
            <a:off x="1420650" y="2399545"/>
            <a:ext cx="6148878" cy="309600"/>
          </a:xfrm>
        </p:spPr>
        <p:txBody>
          <a:bodyPr>
            <a:normAutofit/>
          </a:bodyPr>
          <a:lstStyle>
            <a:lvl1pPr>
              <a:defRPr sz="1700">
                <a:solidFill>
                  <a:schemeClr val="bg1"/>
                </a:solidFill>
              </a:defRPr>
            </a:lvl1pPr>
          </a:lstStyle>
          <a:p>
            <a:r>
              <a:rPr lang="sv-SE" dirty="0"/>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03B86F8F-A217-4EC5-95CF-481328A25B1B}"/>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34310153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4260826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1465305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1839825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dirty="0"/>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6799046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3229012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2383832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7859057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3082183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3377983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4814292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4095411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1494007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686840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5" name="Platshållare för bildnummer 4">
            <a:extLst>
              <a:ext uri="{FF2B5EF4-FFF2-40B4-BE49-F238E27FC236}">
                <a16:creationId xmlns:a16="http://schemas.microsoft.com/office/drawing/2014/main" id="{BA6D7259-E2CF-428A-9B5C-9AEE444FC13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4815549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8063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34671319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F54FBE38-BAA0-4913-A593-C4237FC13E33}"/>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spTree>
    <p:extLst>
      <p:ext uri="{BB962C8B-B14F-4D97-AF65-F5344CB8AC3E}">
        <p14:creationId xmlns:p14="http://schemas.microsoft.com/office/powerpoint/2010/main" val="15231172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8" name="Rubrik 3">
            <a:extLst>
              <a:ext uri="{FF2B5EF4-FFF2-40B4-BE49-F238E27FC236}">
                <a16:creationId xmlns:a16="http://schemas.microsoft.com/office/drawing/2014/main" id="{48B20EB8-4FF0-4D86-B782-FE843B459F2B}"/>
              </a:ext>
            </a:extLst>
          </p:cNvPr>
          <p:cNvSpPr>
            <a:spLocks noGrp="1"/>
          </p:cNvSpPr>
          <p:nvPr>
            <p:ph type="title" hasCustomPrompt="1"/>
          </p:nvPr>
        </p:nvSpPr>
        <p:spPr>
          <a:xfrm>
            <a:off x="1420650" y="2399545"/>
            <a:ext cx="6148878" cy="309600"/>
          </a:xfrm>
        </p:spPr>
        <p:txBody>
          <a:bodyPr>
            <a:normAutofit/>
          </a:bodyPr>
          <a:lstStyle>
            <a:lvl1pPr>
              <a:defRPr sz="1700">
                <a:solidFill>
                  <a:schemeClr val="bg1"/>
                </a:solidFill>
              </a:defRPr>
            </a:lvl1pPr>
          </a:lstStyle>
          <a:p>
            <a:r>
              <a:rPr lang="sv-SE" dirty="0"/>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266C4A4B-0FFF-4609-BF3A-89A12B42C121}"/>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31240437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7517064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4"/>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30443832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dirty="0"/>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7708605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8730186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0012043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768104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6544503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7266406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1561137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8602658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36383635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10420958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7897697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0291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9788633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4"/>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B3A12899-234C-4D37-942E-64C01D64533B}"/>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spTree>
    <p:extLst>
      <p:ext uri="{BB962C8B-B14F-4D97-AF65-F5344CB8AC3E}">
        <p14:creationId xmlns:p14="http://schemas.microsoft.com/office/powerpoint/2010/main" val="6724697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4"/>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8" name="Rubrik 3">
            <a:extLst>
              <a:ext uri="{FF2B5EF4-FFF2-40B4-BE49-F238E27FC236}">
                <a16:creationId xmlns:a16="http://schemas.microsoft.com/office/drawing/2014/main" id="{D9E1B7B2-3451-4D29-B53E-14A2743034F0}"/>
              </a:ext>
            </a:extLst>
          </p:cNvPr>
          <p:cNvSpPr>
            <a:spLocks noGrp="1"/>
          </p:cNvSpPr>
          <p:nvPr>
            <p:ph type="title" hasCustomPrompt="1"/>
          </p:nvPr>
        </p:nvSpPr>
        <p:spPr>
          <a:xfrm>
            <a:off x="1420650" y="2399545"/>
            <a:ext cx="6148878" cy="309600"/>
          </a:xfrm>
        </p:spPr>
        <p:txBody>
          <a:bodyPr>
            <a:normAutofit/>
          </a:bodyPr>
          <a:lstStyle>
            <a:lvl1pPr>
              <a:defRPr sz="1700">
                <a:solidFill>
                  <a:schemeClr val="bg1"/>
                </a:solidFill>
              </a:defRPr>
            </a:lvl1pPr>
          </a:lstStyle>
          <a:p>
            <a:r>
              <a:rPr lang="sv-SE" dirty="0"/>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BA484A78-938B-41DE-9685-15EC3BD0A572}"/>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656666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6" name="Platshållare för bildnummer 5">
            <a:extLst>
              <a:ext uri="{FF2B5EF4-FFF2-40B4-BE49-F238E27FC236}">
                <a16:creationId xmlns:a16="http://schemas.microsoft.com/office/drawing/2014/main" id="{344BB15C-87DA-407B-A8B6-CA070A8D70E5}"/>
              </a:ext>
            </a:extLst>
          </p:cNvPr>
          <p:cNvSpPr>
            <a:spLocks noGrp="1"/>
          </p:cNvSpPr>
          <p:nvPr>
            <p:ph type="sldNum" sz="quarter" idx="16"/>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0088029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4019117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5"/>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31495196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dirty="0"/>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9150915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9459298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6002743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9315633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7618994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6827762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945453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3538324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14684120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32420113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9119730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7122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7090889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5"/>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6715C386-526F-48AC-AD19-830972616829}"/>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spTree>
    <p:extLst>
      <p:ext uri="{BB962C8B-B14F-4D97-AF65-F5344CB8AC3E}">
        <p14:creationId xmlns:p14="http://schemas.microsoft.com/office/powerpoint/2010/main" val="5876177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5"/>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8" name="Rubrik 3">
            <a:extLst>
              <a:ext uri="{FF2B5EF4-FFF2-40B4-BE49-F238E27FC236}">
                <a16:creationId xmlns:a16="http://schemas.microsoft.com/office/drawing/2014/main" id="{D4F390AC-3BA8-4C70-9E3A-28CC7DA51740}"/>
              </a:ext>
            </a:extLst>
          </p:cNvPr>
          <p:cNvSpPr>
            <a:spLocks noGrp="1"/>
          </p:cNvSpPr>
          <p:nvPr>
            <p:ph type="title" hasCustomPrompt="1"/>
          </p:nvPr>
        </p:nvSpPr>
        <p:spPr>
          <a:xfrm>
            <a:off x="1420650" y="2399545"/>
            <a:ext cx="6148878" cy="309600"/>
          </a:xfrm>
        </p:spPr>
        <p:txBody>
          <a:bodyPr>
            <a:normAutofit/>
          </a:bodyPr>
          <a:lstStyle>
            <a:lvl1pPr>
              <a:defRPr sz="1700">
                <a:solidFill>
                  <a:schemeClr val="bg1"/>
                </a:solidFill>
              </a:defRPr>
            </a:lvl1pPr>
          </a:lstStyle>
          <a:p>
            <a:r>
              <a:rPr lang="sv-SE" dirty="0"/>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5342DB73-4413-4392-B228-119A141D349B}"/>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2294277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34269824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8283211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dirty="0"/>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3811878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956211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image" Target="../media/image1.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image" Target="../media/image1.pn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heme" Target="../theme/theme5.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image" Target="../media/image1.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theme" Target="../theme/theme6.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image" Target="../media/image1.png"/><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theme" Target="../theme/theme7.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theme" Target="../theme/theme8.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8" name="textruta 7">
            <a:extLst>
              <a:ext uri="{FF2B5EF4-FFF2-40B4-BE49-F238E27FC236}">
                <a16:creationId xmlns:a16="http://schemas.microsoft.com/office/drawing/2014/main" id="{CAEB2E3D-92F2-44E1-BB5F-C8FAE387A996}"/>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solidFill>
              </a:rPr>
              <a:t>Hållbar stad – öppen för världen</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2" name="Platshållare för bildnummer 1">
            <a:extLst>
              <a:ext uri="{FF2B5EF4-FFF2-40B4-BE49-F238E27FC236}">
                <a16:creationId xmlns:a16="http://schemas.microsoft.com/office/drawing/2014/main" id="{048D0267-35CA-45BC-A225-E420D66A8569}"/>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886967930"/>
      </p:ext>
    </p:extLst>
  </p:cSld>
  <p:clrMap bg1="lt1" tx1="dk1" bg2="lt2" tx2="dk2" accent1="accent1" accent2="accent2" accent3="accent3" accent4="accent4" accent5="accent5" accent6="accent6" hlink="hlink" folHlink="folHlink"/>
  <p:sldLayoutIdLst>
    <p:sldLayoutId id="2147484044" r:id="rId1"/>
    <p:sldLayoutId id="2147484048" r:id="rId2"/>
    <p:sldLayoutId id="2147484050" r:id="rId3"/>
    <p:sldLayoutId id="2147484051" r:id="rId4"/>
    <p:sldLayoutId id="2147484052" r:id="rId5"/>
    <p:sldLayoutId id="2147484053" r:id="rId6"/>
    <p:sldLayoutId id="2147484054" r:id="rId7"/>
    <p:sldLayoutId id="2147484055" r:id="rId8"/>
    <p:sldLayoutId id="2147484056" r:id="rId9"/>
    <p:sldLayoutId id="2147484049" r:id="rId10"/>
    <p:sldLayoutId id="2147484057" r:id="rId11"/>
    <p:sldLayoutId id="2147484058" r:id="rId12"/>
    <p:sldLayoutId id="2147484047" r:id="rId13"/>
    <p:sldLayoutId id="2147484408" r:id="rId14"/>
    <p:sldLayoutId id="2147484409" r:id="rId15"/>
    <p:sldLayoutId id="2147484043"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userDrawn="1">
          <p15:clr>
            <a:srgbClr val="F26B43"/>
          </p15:clr>
        </p15:guide>
        <p15:guide id="9" orient="horz" pos="255" userDrawn="1">
          <p15:clr>
            <a:srgbClr val="F26B43"/>
          </p15:clr>
        </p15:guide>
        <p15:guide id="10" pos="257" userDrawn="1">
          <p15:clr>
            <a:srgbClr val="F26B43"/>
          </p15:clr>
        </p15:guide>
        <p15:guide id="11" pos="7423" userDrawn="1">
          <p15:clr>
            <a:srgbClr val="F26B43"/>
          </p15:clr>
        </p15:guide>
        <p15:guide id="12" orient="horz" pos="4156" userDrawn="1">
          <p15:clr>
            <a:srgbClr val="F26B43"/>
          </p15:clr>
        </p15:guide>
        <p15:guide id="14" orient="horz" pos="1095" userDrawn="1">
          <p15:clr>
            <a:srgbClr val="F26B43"/>
          </p15:clr>
        </p15:guide>
        <p15:guide id="15" orient="horz" pos="550" userDrawn="1">
          <p15:clr>
            <a:srgbClr val="F26B43"/>
          </p15:clr>
        </p15:guide>
        <p15:guide id="16" orient="horz" pos="3725" userDrawn="1">
          <p15:clr>
            <a:srgbClr val="F26B43"/>
          </p15:clr>
        </p15:guide>
        <p15:guide id="17" orient="horz" pos="406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8" name="textruta 7">
            <a:extLst>
              <a:ext uri="{FF2B5EF4-FFF2-40B4-BE49-F238E27FC236}">
                <a16:creationId xmlns:a16="http://schemas.microsoft.com/office/drawing/2014/main" id="{CAEB2E3D-92F2-44E1-BB5F-C8FAE387A996}"/>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solidFill>
              </a:rPr>
              <a:t>Hållbar stad – öppen för världen</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7" name="Platshållare för bildnummer 1">
            <a:extLst>
              <a:ext uri="{FF2B5EF4-FFF2-40B4-BE49-F238E27FC236}">
                <a16:creationId xmlns:a16="http://schemas.microsoft.com/office/drawing/2014/main" id="{49735908-7AA6-42A8-8D13-0A0800940836}"/>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4089848896"/>
      </p:ext>
    </p:extLst>
  </p:cSld>
  <p:clrMap bg1="lt1" tx1="dk1" bg2="lt2" tx2="dk2" accent1="accent1" accent2="accent2" accent3="accent3" accent4="accent4" accent5="accent5" accent6="accent6" hlink="hlink" folHlink="folHlink"/>
  <p:sldLayoutIdLst>
    <p:sldLayoutId id="2147484411" r:id="rId1"/>
    <p:sldLayoutId id="2147484412" r:id="rId2"/>
    <p:sldLayoutId id="2147484413" r:id="rId3"/>
    <p:sldLayoutId id="2147484414" r:id="rId4"/>
    <p:sldLayoutId id="2147484415" r:id="rId5"/>
    <p:sldLayoutId id="2147484416" r:id="rId6"/>
    <p:sldLayoutId id="2147484417" r:id="rId7"/>
    <p:sldLayoutId id="2147484418" r:id="rId8"/>
    <p:sldLayoutId id="2147484419" r:id="rId9"/>
    <p:sldLayoutId id="2147484420" r:id="rId10"/>
    <p:sldLayoutId id="2147484421" r:id="rId11"/>
    <p:sldLayoutId id="2147484422" r:id="rId12"/>
    <p:sldLayoutId id="2147484423" r:id="rId13"/>
    <p:sldLayoutId id="2147484424" r:id="rId14"/>
    <p:sldLayoutId id="2147484425" r:id="rId15"/>
    <p:sldLayoutId id="2147484426"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16FC2686-3742-4CA7-96AE-CD7BBA1A90F3}"/>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solidFill>
              </a:rPr>
              <a:t>Hållbar stad – öppen för världen</a:t>
            </a:r>
          </a:p>
        </p:txBody>
      </p:sp>
      <p:sp>
        <p:nvSpPr>
          <p:cNvPr id="10" name="Platshållare för bildnummer 1">
            <a:extLst>
              <a:ext uri="{FF2B5EF4-FFF2-40B4-BE49-F238E27FC236}">
                <a16:creationId xmlns:a16="http://schemas.microsoft.com/office/drawing/2014/main" id="{2A7AAA3E-885B-47E9-ACBA-A0293FCE587E}"/>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523591297"/>
      </p:ext>
    </p:extLst>
  </p:cSld>
  <p:clrMap bg1="lt1" tx1="dk1" bg2="lt2" tx2="dk2" accent1="accent1" accent2="accent2" accent3="accent3" accent4="accent4" accent5="accent5" accent6="accent6" hlink="hlink" folHlink="folHlink"/>
  <p:sldLayoutIdLst>
    <p:sldLayoutId id="2147484428" r:id="rId1"/>
    <p:sldLayoutId id="2147484429" r:id="rId2"/>
    <p:sldLayoutId id="2147484430" r:id="rId3"/>
    <p:sldLayoutId id="2147484431" r:id="rId4"/>
    <p:sldLayoutId id="2147484432" r:id="rId5"/>
    <p:sldLayoutId id="2147484433" r:id="rId6"/>
    <p:sldLayoutId id="2147484434" r:id="rId7"/>
    <p:sldLayoutId id="2147484435" r:id="rId8"/>
    <p:sldLayoutId id="2147484436" r:id="rId9"/>
    <p:sldLayoutId id="2147484437" r:id="rId10"/>
    <p:sldLayoutId id="2147484438" r:id="rId11"/>
    <p:sldLayoutId id="2147484439" r:id="rId12"/>
    <p:sldLayoutId id="2147484440" r:id="rId13"/>
    <p:sldLayoutId id="2147484441" r:id="rId14"/>
    <p:sldLayoutId id="2147484442" r:id="rId15"/>
    <p:sldLayoutId id="2147484443"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7DFF76B2-A88A-470E-B646-73BDC425A6E8}"/>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solidFill>
              </a:rPr>
              <a:t>Hållbar stad – öppen för världen</a:t>
            </a:r>
          </a:p>
        </p:txBody>
      </p:sp>
      <p:sp>
        <p:nvSpPr>
          <p:cNvPr id="10" name="Platshållare för bildnummer 1">
            <a:extLst>
              <a:ext uri="{FF2B5EF4-FFF2-40B4-BE49-F238E27FC236}">
                <a16:creationId xmlns:a16="http://schemas.microsoft.com/office/drawing/2014/main" id="{4D8D5E03-09FD-47B8-83A3-7C8B23D877BF}"/>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096936714"/>
      </p:ext>
    </p:extLst>
  </p:cSld>
  <p:clrMap bg1="lt1" tx1="dk1" bg2="lt2" tx2="dk2" accent1="accent1" accent2="accent2" accent3="accent3" accent4="accent4" accent5="accent5" accent6="accent6" hlink="hlink" folHlink="folHlink"/>
  <p:sldLayoutIdLst>
    <p:sldLayoutId id="2147484445"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 id="2147484456" r:id="rId12"/>
    <p:sldLayoutId id="2147484457" r:id="rId13"/>
    <p:sldLayoutId id="2147484458" r:id="rId14"/>
    <p:sldLayoutId id="2147484459" r:id="rId15"/>
    <p:sldLayoutId id="2147484460"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F4542BD5-103E-4DB5-88FB-E05DB9624044}"/>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rPr>
              <a:t>Hållbar stad – öppen för världen</a:t>
            </a:r>
          </a:p>
        </p:txBody>
      </p:sp>
      <p:sp>
        <p:nvSpPr>
          <p:cNvPr id="10" name="Platshållare för bildnummer 1">
            <a:extLst>
              <a:ext uri="{FF2B5EF4-FFF2-40B4-BE49-F238E27FC236}">
                <a16:creationId xmlns:a16="http://schemas.microsoft.com/office/drawing/2014/main" id="{ACAA70FC-8994-456B-8FC6-D537F840626C}"/>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9459540"/>
      </p:ext>
    </p:extLst>
  </p:cSld>
  <p:clrMap bg1="lt1" tx1="dk1" bg2="lt2" tx2="dk2" accent1="accent1" accent2="accent2" accent3="accent3" accent4="accent4" accent5="accent5" accent6="accent6" hlink="hlink" folHlink="folHlink"/>
  <p:sldLayoutIdLst>
    <p:sldLayoutId id="2147484462" r:id="rId1"/>
    <p:sldLayoutId id="2147484463" r:id="rId2"/>
    <p:sldLayoutId id="2147484464" r:id="rId3"/>
    <p:sldLayoutId id="2147484465" r:id="rId4"/>
    <p:sldLayoutId id="2147484466" r:id="rId5"/>
    <p:sldLayoutId id="2147484467" r:id="rId6"/>
    <p:sldLayoutId id="2147484468" r:id="rId7"/>
    <p:sldLayoutId id="2147484469" r:id="rId8"/>
    <p:sldLayoutId id="2147484470" r:id="rId9"/>
    <p:sldLayoutId id="2147484471" r:id="rId10"/>
    <p:sldLayoutId id="2147484472" r:id="rId11"/>
    <p:sldLayoutId id="2147484473" r:id="rId12"/>
    <p:sldLayoutId id="2147484474" r:id="rId13"/>
    <p:sldLayoutId id="2147484475" r:id="rId14"/>
    <p:sldLayoutId id="2147484476" r:id="rId15"/>
    <p:sldLayoutId id="2147484477"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BA98ADB3-7E4F-4041-B143-C1933A3E0DE3}"/>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rPr>
              <a:t>Hållbar stad – öppen för världen</a:t>
            </a:r>
          </a:p>
        </p:txBody>
      </p:sp>
      <p:sp>
        <p:nvSpPr>
          <p:cNvPr id="10" name="Platshållare för bildnummer 1">
            <a:extLst>
              <a:ext uri="{FF2B5EF4-FFF2-40B4-BE49-F238E27FC236}">
                <a16:creationId xmlns:a16="http://schemas.microsoft.com/office/drawing/2014/main" id="{3F2844B7-CEF6-4069-B35D-9858A8789980}"/>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757771119"/>
      </p:ext>
    </p:extLst>
  </p:cSld>
  <p:clrMap bg1="lt1" tx1="dk1" bg2="lt2" tx2="dk2" accent1="accent1" accent2="accent2" accent3="accent3" accent4="accent4" accent5="accent5" accent6="accent6" hlink="hlink" folHlink="folHlink"/>
  <p:sldLayoutIdLst>
    <p:sldLayoutId id="2147484479" r:id="rId1"/>
    <p:sldLayoutId id="2147484480" r:id="rId2"/>
    <p:sldLayoutId id="2147484481" r:id="rId3"/>
    <p:sldLayoutId id="2147484482" r:id="rId4"/>
    <p:sldLayoutId id="2147484483" r:id="rId5"/>
    <p:sldLayoutId id="2147484484" r:id="rId6"/>
    <p:sldLayoutId id="2147484485" r:id="rId7"/>
    <p:sldLayoutId id="2147484486" r:id="rId8"/>
    <p:sldLayoutId id="2147484487" r:id="rId9"/>
    <p:sldLayoutId id="2147484488" r:id="rId10"/>
    <p:sldLayoutId id="2147484489" r:id="rId11"/>
    <p:sldLayoutId id="2147484490" r:id="rId12"/>
    <p:sldLayoutId id="2147484491" r:id="rId13"/>
    <p:sldLayoutId id="2147484492" r:id="rId14"/>
    <p:sldLayoutId id="2147484493" r:id="rId15"/>
    <p:sldLayoutId id="2147484494"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C30862AA-79CD-47D7-A508-195920CF797F}"/>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solidFill>
              </a:rPr>
              <a:t>Hållbar stad – öppen för världen</a:t>
            </a:r>
          </a:p>
        </p:txBody>
      </p:sp>
      <p:sp>
        <p:nvSpPr>
          <p:cNvPr id="10" name="Platshållare för bildnummer 1">
            <a:extLst>
              <a:ext uri="{FF2B5EF4-FFF2-40B4-BE49-F238E27FC236}">
                <a16:creationId xmlns:a16="http://schemas.microsoft.com/office/drawing/2014/main" id="{0B5FE696-6F97-4D3C-86EA-DA1B9AC17F4B}"/>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98833470"/>
      </p:ext>
    </p:extLst>
  </p:cSld>
  <p:clrMap bg1="lt1" tx1="dk1" bg2="lt2" tx2="dk2" accent1="accent1" accent2="accent2" accent3="accent3" accent4="accent4" accent5="accent5" accent6="accent6" hlink="hlink" folHlink="folHlink"/>
  <p:sldLayoutIdLst>
    <p:sldLayoutId id="2147484496" r:id="rId1"/>
    <p:sldLayoutId id="2147484497" r:id="rId2"/>
    <p:sldLayoutId id="2147484498" r:id="rId3"/>
    <p:sldLayoutId id="2147484499" r:id="rId4"/>
    <p:sldLayoutId id="2147484500" r:id="rId5"/>
    <p:sldLayoutId id="2147484501" r:id="rId6"/>
    <p:sldLayoutId id="2147484502" r:id="rId7"/>
    <p:sldLayoutId id="2147484503" r:id="rId8"/>
    <p:sldLayoutId id="2147484504" r:id="rId9"/>
    <p:sldLayoutId id="2147484505" r:id="rId10"/>
    <p:sldLayoutId id="2147484506" r:id="rId11"/>
    <p:sldLayoutId id="2147484507" r:id="rId12"/>
    <p:sldLayoutId id="2147484508" r:id="rId13"/>
    <p:sldLayoutId id="2147484509" r:id="rId14"/>
    <p:sldLayoutId id="2147484510" r:id="rId15"/>
    <p:sldLayoutId id="2147484511"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06A2100A-00F3-4208-962E-587779F2E0C0}"/>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rPr>
              <a:t>Hållbar stad – öppen för världen</a:t>
            </a:r>
          </a:p>
        </p:txBody>
      </p:sp>
      <p:sp>
        <p:nvSpPr>
          <p:cNvPr id="10" name="Platshållare för bildnummer 1">
            <a:extLst>
              <a:ext uri="{FF2B5EF4-FFF2-40B4-BE49-F238E27FC236}">
                <a16:creationId xmlns:a16="http://schemas.microsoft.com/office/drawing/2014/main" id="{F508861A-5DB9-448E-9A9B-FD5CEF06B171}"/>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082768213"/>
      </p:ext>
    </p:extLst>
  </p:cSld>
  <p:clrMap bg1="lt1" tx1="dk1" bg2="lt2" tx2="dk2" accent1="accent1" accent2="accent2" accent3="accent3" accent4="accent4" accent5="accent5" accent6="accent6" hlink="hlink" folHlink="folHlink"/>
  <p:sldLayoutIdLst>
    <p:sldLayoutId id="2147484513" r:id="rId1"/>
    <p:sldLayoutId id="2147484514" r:id="rId2"/>
    <p:sldLayoutId id="2147484515" r:id="rId3"/>
    <p:sldLayoutId id="2147484516" r:id="rId4"/>
    <p:sldLayoutId id="2147484517" r:id="rId5"/>
    <p:sldLayoutId id="2147484518" r:id="rId6"/>
    <p:sldLayoutId id="2147484519" r:id="rId7"/>
    <p:sldLayoutId id="2147484520" r:id="rId8"/>
    <p:sldLayoutId id="2147484521" r:id="rId9"/>
    <p:sldLayoutId id="2147484522" r:id="rId10"/>
    <p:sldLayoutId id="2147484523" r:id="rId11"/>
    <p:sldLayoutId id="2147484524" r:id="rId12"/>
    <p:sldLayoutId id="2147484525" r:id="rId13"/>
    <p:sldLayoutId id="2147484526" r:id="rId14"/>
    <p:sldLayoutId id="2147484527" r:id="rId15"/>
    <p:sldLayoutId id="2147484528"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3.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2.png"/><Relationship Id="rId5" Type="http://schemas.microsoft.com/office/2007/relationships/hdphoto" Target="../media/hdphoto4.wdp"/><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14.xml"/><Relationship Id="rId6" Type="http://schemas.openxmlformats.org/officeDocument/2006/relationships/image" Target="../media/image7.jpeg"/><Relationship Id="rId5" Type="http://schemas.openxmlformats.org/officeDocument/2006/relationships/image" Target="../media/image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14.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14.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15.xml"/><Relationship Id="rId6" Type="http://schemas.openxmlformats.org/officeDocument/2006/relationships/image" Target="../media/image12.jpeg"/><Relationship Id="rId5" Type="http://schemas.microsoft.com/office/2007/relationships/hdphoto" Target="../media/hdphoto3.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1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686E721-8D5E-DF60-78BA-0A0010414DE5}"/>
              </a:ext>
            </a:extLst>
          </p:cNvPr>
          <p:cNvSpPr>
            <a:spLocks noGrp="1"/>
          </p:cNvSpPr>
          <p:nvPr>
            <p:ph type="ctrTitle"/>
          </p:nvPr>
        </p:nvSpPr>
        <p:spPr/>
        <p:txBody>
          <a:bodyPr/>
          <a:lstStyle/>
          <a:p>
            <a:r>
              <a:rPr lang="sv-SE" dirty="0"/>
              <a:t>Kontinuitetshantering</a:t>
            </a:r>
          </a:p>
        </p:txBody>
      </p:sp>
      <p:sp>
        <p:nvSpPr>
          <p:cNvPr id="3" name="Platshållare för text 2">
            <a:extLst>
              <a:ext uri="{FF2B5EF4-FFF2-40B4-BE49-F238E27FC236}">
                <a16:creationId xmlns:a16="http://schemas.microsoft.com/office/drawing/2014/main" id="{36C40EF9-970C-7C86-9BBB-147A97AAECCF}"/>
              </a:ext>
            </a:extLst>
          </p:cNvPr>
          <p:cNvSpPr>
            <a:spLocks noGrp="1"/>
          </p:cNvSpPr>
          <p:nvPr>
            <p:ph type="body" sz="quarter" idx="10"/>
          </p:nvPr>
        </p:nvSpPr>
        <p:spPr/>
        <p:txBody>
          <a:bodyPr/>
          <a:lstStyle/>
          <a:p>
            <a:r>
              <a:rPr lang="sv-SE" dirty="0"/>
              <a:t>Äldre samt vård- och omsorgsförvaltningen</a:t>
            </a:r>
          </a:p>
        </p:txBody>
      </p:sp>
      <p:sp>
        <p:nvSpPr>
          <p:cNvPr id="4" name="Platshållare för text 3">
            <a:extLst>
              <a:ext uri="{FF2B5EF4-FFF2-40B4-BE49-F238E27FC236}">
                <a16:creationId xmlns:a16="http://schemas.microsoft.com/office/drawing/2014/main" id="{B4D5CC48-AA1F-6A63-FCF5-1B34EE1FBF08}"/>
              </a:ext>
            </a:extLst>
          </p:cNvPr>
          <p:cNvSpPr>
            <a:spLocks noGrp="1"/>
          </p:cNvSpPr>
          <p:nvPr>
            <p:ph type="body" sz="quarter" idx="11"/>
          </p:nvPr>
        </p:nvSpPr>
        <p:spPr/>
        <p:txBody>
          <a:bodyPr/>
          <a:lstStyle/>
          <a:p>
            <a:r>
              <a:rPr lang="sv-SE" dirty="0"/>
              <a:t>Inger Börmark och Stefan Peterson</a:t>
            </a:r>
          </a:p>
        </p:txBody>
      </p:sp>
      <p:pic>
        <p:nvPicPr>
          <p:cNvPr id="10" name="Bildobjekt 9">
            <a:extLst>
              <a:ext uri="{FF2B5EF4-FFF2-40B4-BE49-F238E27FC236}">
                <a16:creationId xmlns:a16="http://schemas.microsoft.com/office/drawing/2014/main" id="{A1418791-8B86-D5EE-75D4-37F9BBE7F430}"/>
              </a:ext>
            </a:extLst>
          </p:cNvPr>
          <p:cNvPicPr>
            <a:picLocks noChangeAspect="1"/>
          </p:cNvPicPr>
          <p:nvPr/>
        </p:nvPicPr>
        <p:blipFill rotWithShape="1">
          <a:blip r:embed="rId2"/>
          <a:srcRect r="-239" b="36311"/>
          <a:stretch/>
        </p:blipFill>
        <p:spPr>
          <a:xfrm>
            <a:off x="12250062" y="1136920"/>
            <a:ext cx="12222145" cy="5183610"/>
          </a:xfrm>
          <a:prstGeom prst="rect">
            <a:avLst/>
          </a:prstGeom>
        </p:spPr>
      </p:pic>
    </p:spTree>
    <p:extLst>
      <p:ext uri="{BB962C8B-B14F-4D97-AF65-F5344CB8AC3E}">
        <p14:creationId xmlns:p14="http://schemas.microsoft.com/office/powerpoint/2010/main" val="11711827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ktangel 17">
            <a:extLst>
              <a:ext uri="{FF2B5EF4-FFF2-40B4-BE49-F238E27FC236}">
                <a16:creationId xmlns:a16="http://schemas.microsoft.com/office/drawing/2014/main" id="{ED957074-56F1-31BB-20E2-3E7E08B7C631}"/>
              </a:ext>
            </a:extLst>
          </p:cNvPr>
          <p:cNvSpPr/>
          <p:nvPr/>
        </p:nvSpPr>
        <p:spPr>
          <a:xfrm>
            <a:off x="0" y="1138636"/>
            <a:ext cx="12192000" cy="5177199"/>
          </a:xfrm>
          <a:prstGeom prst="rect">
            <a:avLst/>
          </a:prstGeom>
          <a:solidFill>
            <a:srgbClr val="FFF2B0">
              <a:alpha val="50000"/>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16" name="Platshållare för innehåll 2">
            <a:extLst>
              <a:ext uri="{FF2B5EF4-FFF2-40B4-BE49-F238E27FC236}">
                <a16:creationId xmlns:a16="http://schemas.microsoft.com/office/drawing/2014/main" id="{57952EA8-C315-D09E-5C60-783E7EF3E311}"/>
              </a:ext>
            </a:extLst>
          </p:cNvPr>
          <p:cNvSpPr txBox="1">
            <a:spLocks/>
          </p:cNvSpPr>
          <p:nvPr/>
        </p:nvSpPr>
        <p:spPr>
          <a:xfrm>
            <a:off x="5856287" y="1295618"/>
            <a:ext cx="6335713" cy="5020217"/>
          </a:xfrm>
          <a:prstGeom prst="rect">
            <a:avLst/>
          </a:prstGeom>
        </p:spPr>
        <p:txBody>
          <a:bodyPr>
            <a:normAutofit fontScale="92500" lnSpcReduction="10000"/>
          </a:bodyPr>
          <a:lst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sv-SE" dirty="0">
                <a:latin typeface="+mj-lt"/>
              </a:rPr>
              <a:t>Innehåll</a:t>
            </a:r>
            <a:br>
              <a:rPr lang="sv-SE" dirty="0">
                <a:latin typeface="+mj-lt"/>
              </a:rPr>
            </a:br>
            <a:r>
              <a:rPr lang="sv-SE" sz="1800" dirty="0"/>
              <a:t>Gul färg för att öka synlighet och igenkänning. Avsnittsfärger förenklar orientering i pärmen.</a:t>
            </a:r>
          </a:p>
          <a:p>
            <a:pPr marL="0" indent="0">
              <a:lnSpc>
                <a:spcPct val="120000"/>
              </a:lnSpc>
              <a:buFont typeface="Arial" panose="020B0604020202020204" pitchFamily="34" charset="0"/>
              <a:buNone/>
            </a:pPr>
            <a:endParaRPr lang="sv-SE" sz="400" dirty="0">
              <a:latin typeface="+mj-lt"/>
            </a:endParaRPr>
          </a:p>
          <a:p>
            <a:pPr marL="0" indent="0">
              <a:lnSpc>
                <a:spcPct val="120000"/>
              </a:lnSpc>
              <a:buFont typeface="Arial" panose="020B0604020202020204" pitchFamily="34" charset="0"/>
              <a:buNone/>
            </a:pPr>
            <a:r>
              <a:rPr lang="sv-SE" dirty="0">
                <a:latin typeface="+mj-lt"/>
              </a:rPr>
              <a:t>Instruktion</a:t>
            </a:r>
            <a:br>
              <a:rPr lang="sv-SE" dirty="0">
                <a:latin typeface="+mj-lt"/>
              </a:rPr>
            </a:br>
            <a:r>
              <a:rPr lang="sv-SE" sz="1800" dirty="0"/>
              <a:t>Lika för hela förvaltningen, ett standardiserat arbetssätt.</a:t>
            </a:r>
          </a:p>
          <a:p>
            <a:pPr marL="0" indent="0">
              <a:lnSpc>
                <a:spcPct val="120000"/>
              </a:lnSpc>
              <a:buFont typeface="Arial" panose="020B0604020202020204" pitchFamily="34" charset="0"/>
              <a:buNone/>
            </a:pPr>
            <a:endParaRPr lang="sv-SE" sz="400" dirty="0">
              <a:latin typeface="+mj-lt"/>
            </a:endParaRPr>
          </a:p>
          <a:p>
            <a:pPr marL="0" indent="0">
              <a:lnSpc>
                <a:spcPct val="120000"/>
              </a:lnSpc>
              <a:buFont typeface="Arial" panose="020B0604020202020204" pitchFamily="34" charset="0"/>
              <a:buNone/>
            </a:pPr>
            <a:r>
              <a:rPr lang="sv-SE" dirty="0">
                <a:latin typeface="+mj-lt"/>
              </a:rPr>
              <a:t>Kontinuitetsplaner</a:t>
            </a:r>
            <a:br>
              <a:rPr lang="sv-SE" dirty="0">
                <a:latin typeface="+mj-lt"/>
              </a:rPr>
            </a:br>
            <a:r>
              <a:rPr lang="sv-SE" sz="1800" dirty="0"/>
              <a:t>Reservlösningar vid bortfall av kritiska resurser.</a:t>
            </a:r>
          </a:p>
          <a:p>
            <a:pPr marL="0" indent="0">
              <a:lnSpc>
                <a:spcPct val="120000"/>
              </a:lnSpc>
              <a:buFont typeface="Arial" panose="020B0604020202020204" pitchFamily="34" charset="0"/>
              <a:buNone/>
            </a:pPr>
            <a:endParaRPr lang="sv-SE" sz="400" dirty="0">
              <a:latin typeface="+mj-lt"/>
            </a:endParaRPr>
          </a:p>
          <a:p>
            <a:pPr marL="0" indent="0">
              <a:lnSpc>
                <a:spcPct val="120000"/>
              </a:lnSpc>
              <a:buFont typeface="Arial" panose="020B0604020202020204" pitchFamily="34" charset="0"/>
              <a:buNone/>
            </a:pPr>
            <a:r>
              <a:rPr lang="sv-SE" dirty="0">
                <a:latin typeface="+mj-lt"/>
              </a:rPr>
              <a:t>Om</a:t>
            </a:r>
            <a:r>
              <a:rPr lang="sv-SE" dirty="0"/>
              <a:t> </a:t>
            </a:r>
            <a:r>
              <a:rPr lang="sv-SE" dirty="0">
                <a:latin typeface="+mj-lt"/>
              </a:rPr>
              <a:t>kontinuitethantering</a:t>
            </a:r>
            <a:br>
              <a:rPr lang="sv-SE" dirty="0">
                <a:latin typeface="+mj-lt"/>
              </a:rPr>
            </a:br>
            <a:r>
              <a:rPr lang="sv-SE" sz="1800" dirty="0"/>
              <a:t>Information om det systematiska arbetssättet.</a:t>
            </a:r>
          </a:p>
          <a:p>
            <a:pPr marL="0" indent="0">
              <a:lnSpc>
                <a:spcPct val="120000"/>
              </a:lnSpc>
              <a:buFont typeface="Arial" panose="020B0604020202020204" pitchFamily="34" charset="0"/>
              <a:buNone/>
            </a:pPr>
            <a:endParaRPr lang="sv-SE" sz="400" dirty="0">
              <a:latin typeface="+mj-lt"/>
            </a:endParaRPr>
          </a:p>
          <a:p>
            <a:pPr marL="0" indent="0">
              <a:lnSpc>
                <a:spcPct val="120000"/>
              </a:lnSpc>
              <a:buFont typeface="Arial" panose="020B0604020202020204" pitchFamily="34" charset="0"/>
              <a:buNone/>
            </a:pPr>
            <a:r>
              <a:rPr lang="sv-SE" dirty="0">
                <a:latin typeface="+mj-lt"/>
              </a:rPr>
              <a:t>Händelselogg</a:t>
            </a:r>
            <a:br>
              <a:rPr lang="sv-SE" dirty="0">
                <a:latin typeface="+mj-lt"/>
              </a:rPr>
            </a:br>
            <a:r>
              <a:rPr lang="sv-SE" sz="1800" dirty="0"/>
              <a:t>Fysisk logg för att dokumentera vad som händer under en störning.</a:t>
            </a:r>
            <a:endParaRPr lang="sv-SE" dirty="0"/>
          </a:p>
        </p:txBody>
      </p:sp>
      <p:sp>
        <p:nvSpPr>
          <p:cNvPr id="2" name="Rubrik 1">
            <a:extLst>
              <a:ext uri="{FF2B5EF4-FFF2-40B4-BE49-F238E27FC236}">
                <a16:creationId xmlns:a16="http://schemas.microsoft.com/office/drawing/2014/main" id="{3747DA1A-D561-48A3-AE5E-70BC25858816}"/>
              </a:ext>
            </a:extLst>
          </p:cNvPr>
          <p:cNvSpPr>
            <a:spLocks noGrp="1"/>
          </p:cNvSpPr>
          <p:nvPr>
            <p:ph type="title"/>
          </p:nvPr>
        </p:nvSpPr>
        <p:spPr/>
        <p:txBody>
          <a:bodyPr/>
          <a:lstStyle/>
          <a:p>
            <a:r>
              <a:rPr lang="sv-SE" dirty="0"/>
              <a:t>Utformning och innehåll</a:t>
            </a:r>
          </a:p>
        </p:txBody>
      </p:sp>
      <p:pic>
        <p:nvPicPr>
          <p:cNvPr id="4" name="Platshållare för innehåll 6">
            <a:extLst>
              <a:ext uri="{FF2B5EF4-FFF2-40B4-BE49-F238E27FC236}">
                <a16:creationId xmlns:a16="http://schemas.microsoft.com/office/drawing/2014/main" id="{08D4B390-CB48-9F79-3EFD-EED7B0E2D7F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24423" y="1262087"/>
            <a:ext cx="3558391" cy="502021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76135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4" end="4"/>
                                            </p:txEl>
                                          </p:spTgt>
                                        </p:tgtEl>
                                        <p:attrNameLst>
                                          <p:attrName>style.visibility</p:attrName>
                                        </p:attrNameLst>
                                      </p:cBhvr>
                                      <p:to>
                                        <p:strVal val="visible"/>
                                      </p:to>
                                    </p:set>
                                    <p:animEffect transition="in" filter="fade">
                                      <p:cBhvr>
                                        <p:cTn id="22" dur="500"/>
                                        <p:tgtEl>
                                          <p:spTgt spid="1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6" end="6"/>
                                            </p:txEl>
                                          </p:spTgt>
                                        </p:tgtEl>
                                        <p:attrNameLst>
                                          <p:attrName>style.visibility</p:attrName>
                                        </p:attrNameLst>
                                      </p:cBhvr>
                                      <p:to>
                                        <p:strVal val="visible"/>
                                      </p:to>
                                    </p:set>
                                    <p:animEffect transition="in" filter="fade">
                                      <p:cBhvr>
                                        <p:cTn id="27" dur="500"/>
                                        <p:tgtEl>
                                          <p:spTgt spid="1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xEl>
                                              <p:pRg st="8" end="8"/>
                                            </p:txEl>
                                          </p:spTgt>
                                        </p:tgtEl>
                                        <p:attrNameLst>
                                          <p:attrName>style.visibility</p:attrName>
                                        </p:attrNameLst>
                                      </p:cBhvr>
                                      <p:to>
                                        <p:strVal val="visible"/>
                                      </p:to>
                                    </p:set>
                                    <p:animEffect transition="in" filter="fade">
                                      <p:cBhvr>
                                        <p:cTn id="32" dur="500"/>
                                        <p:tgtEl>
                                          <p:spTgt spid="1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ktangel 17">
            <a:extLst>
              <a:ext uri="{FF2B5EF4-FFF2-40B4-BE49-F238E27FC236}">
                <a16:creationId xmlns:a16="http://schemas.microsoft.com/office/drawing/2014/main" id="{ED957074-56F1-31BB-20E2-3E7E08B7C631}"/>
              </a:ext>
            </a:extLst>
          </p:cNvPr>
          <p:cNvSpPr/>
          <p:nvPr/>
        </p:nvSpPr>
        <p:spPr>
          <a:xfrm>
            <a:off x="0" y="1138636"/>
            <a:ext cx="12192000" cy="5177199"/>
          </a:xfrm>
          <a:prstGeom prst="rect">
            <a:avLst/>
          </a:prstGeom>
          <a:solidFill>
            <a:srgbClr val="FFF2B0">
              <a:alpha val="50000"/>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3747DA1A-D561-48A3-AE5E-70BC25858816}"/>
              </a:ext>
            </a:extLst>
          </p:cNvPr>
          <p:cNvSpPr>
            <a:spLocks noGrp="1"/>
          </p:cNvSpPr>
          <p:nvPr>
            <p:ph type="title"/>
          </p:nvPr>
        </p:nvSpPr>
        <p:spPr/>
        <p:txBody>
          <a:bodyPr/>
          <a:lstStyle/>
          <a:p>
            <a:r>
              <a:rPr lang="sv-SE" dirty="0"/>
              <a:t>Exempel på kontinuitetsplan</a:t>
            </a:r>
          </a:p>
        </p:txBody>
      </p:sp>
      <p:pic>
        <p:nvPicPr>
          <p:cNvPr id="3" name="Platshållare för innehåll 7">
            <a:extLst>
              <a:ext uri="{FF2B5EF4-FFF2-40B4-BE49-F238E27FC236}">
                <a16:creationId xmlns:a16="http://schemas.microsoft.com/office/drawing/2014/main" id="{80FFEA0C-D942-B253-36E0-6E3D6DC74F26}"/>
              </a:ext>
            </a:extLst>
          </p:cNvPr>
          <p:cNvPicPr>
            <a:picLocks noChangeAspect="1"/>
          </p:cNvPicPr>
          <p:nvPr/>
        </p:nvPicPr>
        <p:blipFill rotWithShape="1">
          <a:blip r:embed="rId2"/>
          <a:srcRect l="6565" t="-96" r="5611"/>
          <a:stretch/>
        </p:blipFill>
        <p:spPr>
          <a:xfrm>
            <a:off x="8353425" y="1414965"/>
            <a:ext cx="3171826" cy="4820058"/>
          </a:xfrm>
          <a:prstGeom prst="rect">
            <a:avLst/>
          </a:prstGeom>
          <a:ln w="127000" cap="rnd">
            <a:solidFill>
              <a:srgbClr val="FFFFFF"/>
            </a:solidFill>
          </a:ln>
          <a:effectLst/>
        </p:spPr>
      </p:pic>
      <p:cxnSp>
        <p:nvCxnSpPr>
          <p:cNvPr id="5" name="Rak pilkoppling 4">
            <a:extLst>
              <a:ext uri="{FF2B5EF4-FFF2-40B4-BE49-F238E27FC236}">
                <a16:creationId xmlns:a16="http://schemas.microsoft.com/office/drawing/2014/main" id="{A363163C-C155-FB9E-C0CC-51B6A0BCD59B}"/>
              </a:ext>
            </a:extLst>
          </p:cNvPr>
          <p:cNvCxnSpPr>
            <a:cxnSpLocks/>
          </p:cNvCxnSpPr>
          <p:nvPr/>
        </p:nvCxnSpPr>
        <p:spPr>
          <a:xfrm flipV="1">
            <a:off x="4996876" y="2772229"/>
            <a:ext cx="3426399" cy="940623"/>
          </a:xfrm>
          <a:prstGeom prst="straightConnector1">
            <a:avLst/>
          </a:prstGeom>
          <a:ln w="25400" cap="sq">
            <a:solidFill>
              <a:schemeClr val="tx1"/>
            </a:solidFill>
            <a:miter lim="800000"/>
            <a:tailEnd type="arrow" w="lg" len="med"/>
          </a:ln>
        </p:spPr>
        <p:style>
          <a:lnRef idx="1">
            <a:schemeClr val="accent1"/>
          </a:lnRef>
          <a:fillRef idx="0">
            <a:schemeClr val="accent1"/>
          </a:fillRef>
          <a:effectRef idx="0">
            <a:schemeClr val="accent1"/>
          </a:effectRef>
          <a:fontRef idx="minor">
            <a:schemeClr val="tx1"/>
          </a:fontRef>
        </p:style>
      </p:cxnSp>
      <p:cxnSp>
        <p:nvCxnSpPr>
          <p:cNvPr id="6" name="Rak pilkoppling 5">
            <a:extLst>
              <a:ext uri="{FF2B5EF4-FFF2-40B4-BE49-F238E27FC236}">
                <a16:creationId xmlns:a16="http://schemas.microsoft.com/office/drawing/2014/main" id="{0E36F44F-7B1A-2C2F-36D8-62985ABC7E73}"/>
              </a:ext>
            </a:extLst>
          </p:cNvPr>
          <p:cNvCxnSpPr>
            <a:cxnSpLocks/>
          </p:cNvCxnSpPr>
          <p:nvPr/>
        </p:nvCxnSpPr>
        <p:spPr>
          <a:xfrm>
            <a:off x="3512457" y="1766632"/>
            <a:ext cx="4910818" cy="0"/>
          </a:xfrm>
          <a:prstGeom prst="straightConnector1">
            <a:avLst/>
          </a:prstGeom>
          <a:ln w="25400" cap="sq">
            <a:solidFill>
              <a:schemeClr val="tx1"/>
            </a:solidFill>
            <a:miter lim="800000"/>
            <a:tailEnd type="arrow" w="lg" len="med"/>
          </a:ln>
        </p:spPr>
        <p:style>
          <a:lnRef idx="1">
            <a:schemeClr val="accent1"/>
          </a:lnRef>
          <a:fillRef idx="0">
            <a:schemeClr val="accent1"/>
          </a:fillRef>
          <a:effectRef idx="0">
            <a:schemeClr val="accent1"/>
          </a:effectRef>
          <a:fontRef idx="minor">
            <a:schemeClr val="tx1"/>
          </a:fontRef>
        </p:style>
      </p:cxnSp>
      <p:sp>
        <p:nvSpPr>
          <p:cNvPr id="7" name="Platshållare för innehåll 2">
            <a:extLst>
              <a:ext uri="{FF2B5EF4-FFF2-40B4-BE49-F238E27FC236}">
                <a16:creationId xmlns:a16="http://schemas.microsoft.com/office/drawing/2014/main" id="{FD58ED20-11F4-295E-6CE3-3B23B1414ECA}"/>
              </a:ext>
            </a:extLst>
          </p:cNvPr>
          <p:cNvSpPr txBox="1">
            <a:spLocks/>
          </p:cNvSpPr>
          <p:nvPr/>
        </p:nvSpPr>
        <p:spPr>
          <a:xfrm>
            <a:off x="376237" y="1551477"/>
            <a:ext cx="6335713" cy="1804953"/>
          </a:xfrm>
          <a:prstGeom prst="rect">
            <a:avLst/>
          </a:prstGeom>
        </p:spPr>
        <p:txBody>
          <a:bodyPr>
            <a:normAutofit/>
          </a:bodyPr>
          <a:lst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sv-SE" dirty="0">
                <a:latin typeface="+mj-lt"/>
              </a:rPr>
              <a:t>För hela avdelningen</a:t>
            </a:r>
            <a:br>
              <a:rPr lang="sv-SE" dirty="0">
                <a:latin typeface="+mj-lt"/>
              </a:rPr>
            </a:br>
            <a:r>
              <a:rPr lang="sv-SE" sz="1800" dirty="0"/>
              <a:t>Beskriver vilken resurs som planen gäller för, rutin för hur verksamheten ska hantera störning av resursen och hur den återgår till normalt läge. Viktigt att det är enkelt att förstå.</a:t>
            </a:r>
          </a:p>
        </p:txBody>
      </p:sp>
      <p:sp>
        <p:nvSpPr>
          <p:cNvPr id="21" name="Platshållare för innehåll 2">
            <a:extLst>
              <a:ext uri="{FF2B5EF4-FFF2-40B4-BE49-F238E27FC236}">
                <a16:creationId xmlns:a16="http://schemas.microsoft.com/office/drawing/2014/main" id="{2A10FCAF-2101-B614-3CDE-8B1E5C43CCA3}"/>
              </a:ext>
            </a:extLst>
          </p:cNvPr>
          <p:cNvSpPr txBox="1">
            <a:spLocks/>
          </p:cNvSpPr>
          <p:nvPr/>
        </p:nvSpPr>
        <p:spPr>
          <a:xfrm>
            <a:off x="374362" y="3501570"/>
            <a:ext cx="6335713" cy="2100944"/>
          </a:xfrm>
          <a:prstGeom prst="rect">
            <a:avLst/>
          </a:prstGeom>
        </p:spPr>
        <p:txBody>
          <a:bodyPr>
            <a:normAutofit/>
          </a:bodyPr>
          <a:lst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sv-SE" dirty="0">
                <a:latin typeface="+mj-lt"/>
              </a:rPr>
              <a:t>För den specifika arbetsplatsen</a:t>
            </a:r>
            <a:br>
              <a:rPr lang="sv-SE" dirty="0">
                <a:latin typeface="+mj-lt"/>
              </a:rPr>
            </a:br>
            <a:r>
              <a:rPr lang="sv-SE" sz="1800" dirty="0"/>
              <a:t>Enhetschefen fyller de blå rutorna med telefonnummer som gäller för arbetsplatsen och om det finns tillägg till avdelningens plan eller avvikelser. Till exempel var nycklar till lägenheter finns att hämta.</a:t>
            </a:r>
          </a:p>
        </p:txBody>
      </p:sp>
    </p:spTree>
    <p:extLst>
      <p:ext uri="{BB962C8B-B14F-4D97-AF65-F5344CB8AC3E}">
        <p14:creationId xmlns:p14="http://schemas.microsoft.com/office/powerpoint/2010/main" val="1563635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2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22" presetClass="entr" presetSubtype="8"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34DA7577-9919-7597-0980-B00269C5023C}"/>
              </a:ext>
            </a:extLst>
          </p:cNvPr>
          <p:cNvSpPr/>
          <p:nvPr/>
        </p:nvSpPr>
        <p:spPr>
          <a:xfrm>
            <a:off x="0" y="1138636"/>
            <a:ext cx="12192000" cy="5177199"/>
          </a:xfrm>
          <a:prstGeom prst="rect">
            <a:avLst/>
          </a:prstGeom>
          <a:solidFill>
            <a:srgbClr val="FFF2B0">
              <a:alpha val="50000"/>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pic>
        <p:nvPicPr>
          <p:cNvPr id="8" name="Bildobjekt 7">
            <a:extLst>
              <a:ext uri="{FF2B5EF4-FFF2-40B4-BE49-F238E27FC236}">
                <a16:creationId xmlns:a16="http://schemas.microsoft.com/office/drawing/2014/main" id="{D8782E0F-F47C-5D6E-2BC1-6F8502D24140}"/>
              </a:ext>
            </a:extLst>
          </p:cNvPr>
          <p:cNvPicPr>
            <a:picLocks noChangeAspect="1"/>
          </p:cNvPicPr>
          <p:nvPr/>
        </p:nvPicPr>
        <p:blipFill rotWithShape="1">
          <a:blip r:embed="rId3"/>
          <a:srcRect t="9573" b="4284"/>
          <a:stretch/>
        </p:blipFill>
        <p:spPr>
          <a:xfrm>
            <a:off x="2037783" y="1262834"/>
            <a:ext cx="8116433" cy="4931939"/>
          </a:xfrm>
          <a:prstGeom prst="rect">
            <a:avLst/>
          </a:prstGeom>
        </p:spPr>
      </p:pic>
      <p:sp>
        <p:nvSpPr>
          <p:cNvPr id="2" name="Rubrik 1">
            <a:extLst>
              <a:ext uri="{FF2B5EF4-FFF2-40B4-BE49-F238E27FC236}">
                <a16:creationId xmlns:a16="http://schemas.microsoft.com/office/drawing/2014/main" id="{7D976D14-E9E6-55D3-6276-450B34A900D1}"/>
              </a:ext>
            </a:extLst>
          </p:cNvPr>
          <p:cNvSpPr>
            <a:spLocks noGrp="1"/>
          </p:cNvSpPr>
          <p:nvPr>
            <p:ph type="title"/>
          </p:nvPr>
        </p:nvSpPr>
        <p:spPr/>
        <p:txBody>
          <a:bodyPr/>
          <a:lstStyle/>
          <a:p>
            <a:r>
              <a:rPr lang="sv-SE" dirty="0"/>
              <a:t>Händelselogg</a:t>
            </a:r>
          </a:p>
        </p:txBody>
      </p:sp>
      <p:sp>
        <p:nvSpPr>
          <p:cNvPr id="5" name="Rectangle 1">
            <a:extLst>
              <a:ext uri="{FF2B5EF4-FFF2-40B4-BE49-F238E27FC236}">
                <a16:creationId xmlns:a16="http://schemas.microsoft.com/office/drawing/2014/main" id="{EA4EFDE2-C6AA-9101-F46A-6638811A2301}"/>
              </a:ext>
            </a:extLst>
          </p:cNvPr>
          <p:cNvSpPr>
            <a:spLocks noChangeArrowheads="1"/>
          </p:cNvSpPr>
          <p:nvPr/>
        </p:nvSpPr>
        <p:spPr bwMode="auto">
          <a:xfrm>
            <a:off x="0" y="-313789"/>
            <a:ext cx="323157" cy="1084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28528" tIns="317400" rIns="91440" bIns="10156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sv-SE" altLang="sv-SE" sz="2500" b="1" i="0" u="none" strike="noStrike" cap="none" normalizeH="0" baseline="0" dirty="0">
              <a:ln>
                <a:noFill/>
              </a:ln>
              <a:solidFill>
                <a:srgbClr val="0D0D0D"/>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v-SE" altLang="sv-S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466211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objekt 11" descr="En bild som visar bil, Landfordon, person, spegel&#10;&#10;Automatiskt genererad beskrivning">
            <a:extLst>
              <a:ext uri="{FF2B5EF4-FFF2-40B4-BE49-F238E27FC236}">
                <a16:creationId xmlns:a16="http://schemas.microsoft.com/office/drawing/2014/main" id="{0D991214-FA82-429F-84BC-4048DBB9E3A7}"/>
              </a:ext>
            </a:extLst>
          </p:cNvPr>
          <p:cNvPicPr>
            <a:picLocks noChangeAspect="1"/>
          </p:cNvPicPr>
          <p:nvPr/>
        </p:nvPicPr>
        <p:blipFill rotWithShape="1">
          <a:blip r:embed="rId3">
            <a:extLst>
              <a:ext uri="{28A0092B-C50C-407E-A947-70E740481C1C}">
                <a14:useLocalDpi xmlns:a14="http://schemas.microsoft.com/office/drawing/2010/main" val="0"/>
              </a:ext>
            </a:extLst>
          </a:blip>
          <a:srcRect t="4127" b="32177"/>
          <a:stretch/>
        </p:blipFill>
        <p:spPr>
          <a:xfrm>
            <a:off x="0" y="1138636"/>
            <a:ext cx="12192000" cy="5177199"/>
          </a:xfrm>
          <a:prstGeom prst="rect">
            <a:avLst/>
          </a:prstGeom>
        </p:spPr>
      </p:pic>
      <p:pic>
        <p:nvPicPr>
          <p:cNvPr id="13" name="Bildobjekt 12" descr="En bild som visar bil, Landfordon, person, spegel&#10;&#10;Automatiskt genererad beskrivning">
            <a:extLst>
              <a:ext uri="{FF2B5EF4-FFF2-40B4-BE49-F238E27FC236}">
                <a16:creationId xmlns:a16="http://schemas.microsoft.com/office/drawing/2014/main" id="{CBC83105-D370-289F-9F5E-EBC90FF79C45}"/>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Blur radius="20"/>
                    </a14:imgEffect>
                    <a14:imgEffect>
                      <a14:brightnessContrast bright="-25000"/>
                    </a14:imgEffect>
                  </a14:imgLayer>
                </a14:imgProps>
              </a:ext>
              <a:ext uri="{28A0092B-C50C-407E-A947-70E740481C1C}">
                <a14:useLocalDpi xmlns:a14="http://schemas.microsoft.com/office/drawing/2010/main" val="0"/>
              </a:ext>
            </a:extLst>
          </a:blip>
          <a:srcRect t="4127" r="61429" b="32177"/>
          <a:stretch/>
        </p:blipFill>
        <p:spPr>
          <a:xfrm>
            <a:off x="0" y="1138636"/>
            <a:ext cx="4702629" cy="5177199"/>
          </a:xfrm>
          <a:prstGeom prst="rect">
            <a:avLst/>
          </a:prstGeom>
        </p:spPr>
      </p:pic>
      <p:sp>
        <p:nvSpPr>
          <p:cNvPr id="2" name="Rubrik 1">
            <a:extLst>
              <a:ext uri="{FF2B5EF4-FFF2-40B4-BE49-F238E27FC236}">
                <a16:creationId xmlns:a16="http://schemas.microsoft.com/office/drawing/2014/main" id="{DE528EFA-3CB2-F138-D995-5192F44A0C73}"/>
              </a:ext>
            </a:extLst>
          </p:cNvPr>
          <p:cNvSpPr>
            <a:spLocks noGrp="1"/>
          </p:cNvSpPr>
          <p:nvPr>
            <p:ph type="title"/>
          </p:nvPr>
        </p:nvSpPr>
        <p:spPr/>
        <p:txBody>
          <a:bodyPr>
            <a:normAutofit/>
          </a:bodyPr>
          <a:lstStyle/>
          <a:p>
            <a:r>
              <a:rPr lang="sv-SE" dirty="0"/>
              <a:t>Fortsatt väg framåt </a:t>
            </a:r>
          </a:p>
        </p:txBody>
      </p:sp>
      <p:sp>
        <p:nvSpPr>
          <p:cNvPr id="3" name="Platshållare för innehåll 2">
            <a:extLst>
              <a:ext uri="{FF2B5EF4-FFF2-40B4-BE49-F238E27FC236}">
                <a16:creationId xmlns:a16="http://schemas.microsoft.com/office/drawing/2014/main" id="{4E09E2F3-3B04-B58A-DDFE-50ABDB4C720E}"/>
              </a:ext>
            </a:extLst>
          </p:cNvPr>
          <p:cNvSpPr>
            <a:spLocks noGrp="1"/>
          </p:cNvSpPr>
          <p:nvPr>
            <p:ph sz="half" idx="1"/>
          </p:nvPr>
        </p:nvSpPr>
        <p:spPr>
          <a:xfrm>
            <a:off x="319142" y="1850602"/>
            <a:ext cx="4064343" cy="4055610"/>
          </a:xfrm>
        </p:spPr>
        <p:txBody>
          <a:bodyPr>
            <a:normAutofit/>
          </a:bodyPr>
          <a:lstStyle/>
          <a:p>
            <a:r>
              <a:rPr lang="sv-SE" dirty="0">
                <a:solidFill>
                  <a:schemeClr val="bg1"/>
                </a:solidFill>
              </a:rPr>
              <a:t>Innehållet i kontinuitetspärmen revideras en gång per år.</a:t>
            </a:r>
          </a:p>
          <a:p>
            <a:r>
              <a:rPr lang="sv-SE" dirty="0">
                <a:solidFill>
                  <a:schemeClr val="bg1"/>
                </a:solidFill>
              </a:rPr>
              <a:t>Innehållet finns på Styrande dokument, Äldreomsorg &gt; Vård- omsorgsboende &gt; Vid akuta händelser</a:t>
            </a:r>
          </a:p>
          <a:p>
            <a:r>
              <a:rPr lang="sv-SE" dirty="0">
                <a:solidFill>
                  <a:schemeClr val="bg1"/>
                </a:solidFill>
              </a:rPr>
              <a:t>Säkerhetsenheten fortsätter hjälpa VOB, HT, HS och Service </a:t>
            </a:r>
          </a:p>
          <a:p>
            <a:r>
              <a:rPr lang="sv-SE" dirty="0">
                <a:solidFill>
                  <a:schemeClr val="bg1"/>
                </a:solidFill>
              </a:rPr>
              <a:t>Händelser i omvärlden påverkar kontinuitetsarbetet</a:t>
            </a:r>
          </a:p>
        </p:txBody>
      </p:sp>
      <p:pic>
        <p:nvPicPr>
          <p:cNvPr id="15" name="Bildobjekt 14" descr="En bild som visar bil, Landfordon, person, spegel&#10;&#10;Automatiskt genererad beskrivning">
            <a:extLst>
              <a:ext uri="{FF2B5EF4-FFF2-40B4-BE49-F238E27FC236}">
                <a16:creationId xmlns:a16="http://schemas.microsoft.com/office/drawing/2014/main" id="{2A3BE6EF-2A2C-CE32-D531-739F5BACD739}"/>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Blur radius="20"/>
                    </a14:imgEffect>
                    <a14:imgEffect>
                      <a14:brightnessContrast bright="-25000"/>
                    </a14:imgEffect>
                  </a14:imgLayer>
                </a14:imgProps>
              </a:ext>
              <a:ext uri="{28A0092B-C50C-407E-A947-70E740481C1C}">
                <a14:useLocalDpi xmlns:a14="http://schemas.microsoft.com/office/drawing/2010/main" val="0"/>
              </a:ext>
            </a:extLst>
          </a:blip>
          <a:srcRect l="68333" t="4128" b="32176"/>
          <a:stretch/>
        </p:blipFill>
        <p:spPr>
          <a:xfrm>
            <a:off x="8331200" y="1138635"/>
            <a:ext cx="3860799" cy="5177199"/>
          </a:xfrm>
          <a:prstGeom prst="rect">
            <a:avLst/>
          </a:prstGeom>
        </p:spPr>
      </p:pic>
      <p:pic>
        <p:nvPicPr>
          <p:cNvPr id="14" name="Bildobjekt 13">
            <a:extLst>
              <a:ext uri="{FF2B5EF4-FFF2-40B4-BE49-F238E27FC236}">
                <a16:creationId xmlns:a16="http://schemas.microsoft.com/office/drawing/2014/main" id="{ECE27725-1536-46F7-0092-9FC9CA3B8779}"/>
              </a:ext>
            </a:extLst>
          </p:cNvPr>
          <p:cNvPicPr>
            <a:picLocks noChangeAspect="1"/>
          </p:cNvPicPr>
          <p:nvPr/>
        </p:nvPicPr>
        <p:blipFill rotWithShape="1">
          <a:blip r:embed="rId6"/>
          <a:srcRect l="15487" r="15017"/>
          <a:stretch/>
        </p:blipFill>
        <p:spPr>
          <a:xfrm>
            <a:off x="8331199" y="1850602"/>
            <a:ext cx="3889829" cy="3731405"/>
          </a:xfrm>
          <a:prstGeom prst="rect">
            <a:avLst/>
          </a:prstGeom>
        </p:spPr>
      </p:pic>
    </p:spTree>
    <p:extLst>
      <p:ext uri="{BB962C8B-B14F-4D97-AF65-F5344CB8AC3E}">
        <p14:creationId xmlns:p14="http://schemas.microsoft.com/office/powerpoint/2010/main" val="2345266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32E7A29-9B4B-05A7-9172-F6509C8F5DAA}"/>
              </a:ext>
            </a:extLst>
          </p:cNvPr>
          <p:cNvSpPr>
            <a:spLocks noGrp="1"/>
          </p:cNvSpPr>
          <p:nvPr>
            <p:ph type="title"/>
          </p:nvPr>
        </p:nvSpPr>
        <p:spPr/>
        <p:txBody>
          <a:bodyPr>
            <a:normAutofit fontScale="90000"/>
          </a:bodyPr>
          <a:lstStyle/>
          <a:p>
            <a:r>
              <a:rPr lang="sv-SE" dirty="0"/>
              <a:t>Kontakt</a:t>
            </a:r>
          </a:p>
        </p:txBody>
      </p:sp>
      <p:sp>
        <p:nvSpPr>
          <p:cNvPr id="3" name="Platshållare för text 2">
            <a:extLst>
              <a:ext uri="{FF2B5EF4-FFF2-40B4-BE49-F238E27FC236}">
                <a16:creationId xmlns:a16="http://schemas.microsoft.com/office/drawing/2014/main" id="{77B9732E-6E56-4003-CA2B-B39CD80B1C4E}"/>
              </a:ext>
            </a:extLst>
          </p:cNvPr>
          <p:cNvSpPr>
            <a:spLocks noGrp="1"/>
          </p:cNvSpPr>
          <p:nvPr>
            <p:ph type="body" sz="quarter" idx="11"/>
          </p:nvPr>
        </p:nvSpPr>
        <p:spPr/>
        <p:txBody>
          <a:bodyPr/>
          <a:lstStyle/>
          <a:p>
            <a:r>
              <a:rPr lang="sv-SE" dirty="0"/>
              <a:t>Inger Börmark</a:t>
            </a:r>
          </a:p>
          <a:p>
            <a:r>
              <a:rPr lang="sv-SE" dirty="0"/>
              <a:t>inger.bormark@aldrevardomsorg.goteborg.se</a:t>
            </a:r>
          </a:p>
          <a:p>
            <a:endParaRPr lang="sv-SE" dirty="0"/>
          </a:p>
          <a:p>
            <a:r>
              <a:rPr lang="sv-SE" dirty="0"/>
              <a:t>Stefan Peterson</a:t>
            </a:r>
          </a:p>
          <a:p>
            <a:r>
              <a:rPr lang="sv-SE" dirty="0"/>
              <a:t>stefan.peterson@aldrevardomsorg.goteborg.se </a:t>
            </a:r>
          </a:p>
          <a:p>
            <a:endParaRPr lang="sv-SE" dirty="0"/>
          </a:p>
          <a:p>
            <a:r>
              <a:rPr lang="sv-SE" dirty="0"/>
              <a:t>Äldre samt vård- och omsorgsförvaltningen, Göteborgs Stad</a:t>
            </a:r>
          </a:p>
        </p:txBody>
      </p:sp>
    </p:spTree>
    <p:extLst>
      <p:ext uri="{BB962C8B-B14F-4D97-AF65-F5344CB8AC3E}">
        <p14:creationId xmlns:p14="http://schemas.microsoft.com/office/powerpoint/2010/main" val="3668996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51B1B872-5442-8B0F-19C3-5DB061756A41}"/>
              </a:ext>
            </a:extLst>
          </p:cNvPr>
          <p:cNvPicPr>
            <a:picLocks noChangeAspect="1"/>
          </p:cNvPicPr>
          <p:nvPr/>
        </p:nvPicPr>
        <p:blipFill rotWithShape="1">
          <a:blip r:embed="rId2"/>
          <a:srcRect r="-239" b="36311"/>
          <a:stretch/>
        </p:blipFill>
        <p:spPr>
          <a:xfrm>
            <a:off x="0" y="1136920"/>
            <a:ext cx="12222145" cy="5183610"/>
          </a:xfrm>
          <a:prstGeom prst="rect">
            <a:avLst/>
          </a:prstGeom>
        </p:spPr>
      </p:pic>
      <p:pic>
        <p:nvPicPr>
          <p:cNvPr id="44" name="Bildobjekt 43">
            <a:extLst>
              <a:ext uri="{FF2B5EF4-FFF2-40B4-BE49-F238E27FC236}">
                <a16:creationId xmlns:a16="http://schemas.microsoft.com/office/drawing/2014/main" id="{96FDFE51-4191-17C6-3E09-4BE67833BBC6}"/>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Blur radius="15"/>
                    </a14:imgEffect>
                    <a14:imgEffect>
                      <a14:brightnessContrast bright="-10000"/>
                    </a14:imgEffect>
                  </a14:imgLayer>
                </a14:imgProps>
              </a:ext>
            </a:extLst>
          </a:blip>
          <a:srcRect l="60837" b="36311"/>
          <a:stretch/>
        </p:blipFill>
        <p:spPr>
          <a:xfrm>
            <a:off x="7416842" y="1136919"/>
            <a:ext cx="4775158" cy="5183610"/>
          </a:xfrm>
          <a:prstGeom prst="rect">
            <a:avLst/>
          </a:prstGeom>
        </p:spPr>
      </p:pic>
      <p:sp>
        <p:nvSpPr>
          <p:cNvPr id="2" name="Rubrik 1">
            <a:extLst>
              <a:ext uri="{FF2B5EF4-FFF2-40B4-BE49-F238E27FC236}">
                <a16:creationId xmlns:a16="http://schemas.microsoft.com/office/drawing/2014/main" id="{7BA1FE55-FD5E-7A0B-6C27-5A6E27F93691}"/>
              </a:ext>
            </a:extLst>
          </p:cNvPr>
          <p:cNvSpPr>
            <a:spLocks noGrp="1"/>
          </p:cNvSpPr>
          <p:nvPr>
            <p:ph type="title"/>
          </p:nvPr>
        </p:nvSpPr>
        <p:spPr/>
        <p:txBody>
          <a:bodyPr/>
          <a:lstStyle/>
          <a:p>
            <a:r>
              <a:rPr lang="sv-SE" sz="2800" dirty="0"/>
              <a:t>Utgångspunkt</a:t>
            </a:r>
            <a:endParaRPr lang="sv-SE" dirty="0"/>
          </a:p>
        </p:txBody>
      </p:sp>
      <p:sp>
        <p:nvSpPr>
          <p:cNvPr id="4" name="Platshållare för text 4">
            <a:extLst>
              <a:ext uri="{FF2B5EF4-FFF2-40B4-BE49-F238E27FC236}">
                <a16:creationId xmlns:a16="http://schemas.microsoft.com/office/drawing/2014/main" id="{8F7C1FCD-1816-3B09-284E-C651EEC0A037}"/>
              </a:ext>
            </a:extLst>
          </p:cNvPr>
          <p:cNvSpPr txBox="1">
            <a:spLocks/>
          </p:cNvSpPr>
          <p:nvPr/>
        </p:nvSpPr>
        <p:spPr>
          <a:xfrm>
            <a:off x="8626305" y="1359200"/>
            <a:ext cx="2386374" cy="648720"/>
          </a:xfrm>
          <a:prstGeom prst="rect">
            <a:avLst/>
          </a:prstGeom>
        </p:spPr>
        <p:txBody>
          <a:bodyPr/>
          <a:lst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sv-SE" dirty="0">
                <a:latin typeface="+mj-lt"/>
              </a:rPr>
              <a:t>ISO 22301</a:t>
            </a:r>
          </a:p>
        </p:txBody>
      </p:sp>
      <p:pic>
        <p:nvPicPr>
          <p:cNvPr id="11" name="Bildobjekt 10">
            <a:extLst>
              <a:ext uri="{FF2B5EF4-FFF2-40B4-BE49-F238E27FC236}">
                <a16:creationId xmlns:a16="http://schemas.microsoft.com/office/drawing/2014/main" id="{DD8CA788-3E5F-98F8-0E4C-5DA7E33A36C1}"/>
              </a:ext>
            </a:extLst>
          </p:cNvPr>
          <p:cNvPicPr>
            <a:picLocks noChangeAspect="1"/>
          </p:cNvPicPr>
          <p:nvPr/>
        </p:nvPicPr>
        <p:blipFill rotWithShape="1">
          <a:blip r:embed="rId5"/>
          <a:srcRect l="14359" r="16306"/>
          <a:stretch/>
        </p:blipFill>
        <p:spPr>
          <a:xfrm>
            <a:off x="7667640" y="1734714"/>
            <a:ext cx="4303703" cy="4123929"/>
          </a:xfrm>
          <a:prstGeom prst="rect">
            <a:avLst/>
          </a:prstGeom>
        </p:spPr>
      </p:pic>
      <p:pic>
        <p:nvPicPr>
          <p:cNvPr id="43" name="Bildobjekt 42">
            <a:extLst>
              <a:ext uri="{FF2B5EF4-FFF2-40B4-BE49-F238E27FC236}">
                <a16:creationId xmlns:a16="http://schemas.microsoft.com/office/drawing/2014/main" id="{2D3EBCD0-C91C-E587-688A-3944B5FB82F3}"/>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Blur radius="15"/>
                    </a14:imgEffect>
                    <a14:imgEffect>
                      <a14:brightnessContrast bright="-10000"/>
                    </a14:imgEffect>
                  </a14:imgLayer>
                </a14:imgProps>
              </a:ext>
            </a:extLst>
          </a:blip>
          <a:srcRect r="60947" b="36311"/>
          <a:stretch/>
        </p:blipFill>
        <p:spPr>
          <a:xfrm>
            <a:off x="-1118" y="1136919"/>
            <a:ext cx="4761801" cy="5183610"/>
          </a:xfrm>
          <a:prstGeom prst="rect">
            <a:avLst/>
          </a:prstGeom>
        </p:spPr>
      </p:pic>
      <p:sp>
        <p:nvSpPr>
          <p:cNvPr id="8" name="Platshållare för innehåll 2">
            <a:extLst>
              <a:ext uri="{FF2B5EF4-FFF2-40B4-BE49-F238E27FC236}">
                <a16:creationId xmlns:a16="http://schemas.microsoft.com/office/drawing/2014/main" id="{B4B15509-B28D-8CDA-2FA3-C2F38D7AEEFF}"/>
              </a:ext>
            </a:extLst>
          </p:cNvPr>
          <p:cNvSpPr txBox="1">
            <a:spLocks/>
          </p:cNvSpPr>
          <p:nvPr/>
        </p:nvSpPr>
        <p:spPr>
          <a:xfrm>
            <a:off x="288018" y="1359199"/>
            <a:ext cx="4259428" cy="923330"/>
          </a:xfrm>
          <a:prstGeom prst="rect">
            <a:avLst/>
          </a:prstGeom>
        </p:spPr>
        <p:txBody>
          <a:bodyPr vert="horz" lIns="0" tIns="0" rIns="0" bIns="0" rtlCol="0">
            <a:normAutofit/>
          </a:bodyPr>
          <a:lst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dirty="0">
                <a:latin typeface="+mj-lt"/>
              </a:rPr>
              <a:t>Vägledning för samhällsviktig </a:t>
            </a:r>
            <a:br>
              <a:rPr lang="sv-SE" dirty="0">
                <a:latin typeface="+mj-lt"/>
              </a:rPr>
            </a:br>
            <a:r>
              <a:rPr lang="sv-SE" dirty="0">
                <a:latin typeface="+mj-lt"/>
              </a:rPr>
              <a:t>verksamhet (MSB)</a:t>
            </a:r>
          </a:p>
          <a:p>
            <a:pPr marL="0" indent="0">
              <a:buFont typeface="Arial" panose="020B0604020202020204" pitchFamily="34" charset="0"/>
              <a:buNone/>
            </a:pPr>
            <a:endParaRPr lang="sv-SE" dirty="0"/>
          </a:p>
        </p:txBody>
      </p:sp>
      <p:grpSp>
        <p:nvGrpSpPr>
          <p:cNvPr id="9" name="Grupp 8">
            <a:extLst>
              <a:ext uri="{FF2B5EF4-FFF2-40B4-BE49-F238E27FC236}">
                <a16:creationId xmlns:a16="http://schemas.microsoft.com/office/drawing/2014/main" id="{8147329D-EAE3-E639-C3E9-C6F269C1DCA0}"/>
              </a:ext>
            </a:extLst>
          </p:cNvPr>
          <p:cNvGrpSpPr/>
          <p:nvPr/>
        </p:nvGrpSpPr>
        <p:grpSpPr>
          <a:xfrm>
            <a:off x="288018" y="2279363"/>
            <a:ext cx="3240000" cy="3754169"/>
            <a:chOff x="-4688724" y="2667126"/>
            <a:chExt cx="3240000" cy="3754169"/>
          </a:xfrm>
        </p:grpSpPr>
        <p:grpSp>
          <p:nvGrpSpPr>
            <p:cNvPr id="10" name="Grupp 9">
              <a:extLst>
                <a:ext uri="{FF2B5EF4-FFF2-40B4-BE49-F238E27FC236}">
                  <a16:creationId xmlns:a16="http://schemas.microsoft.com/office/drawing/2014/main" id="{803545A9-0E7A-C8B4-065D-84DEF992AF2A}"/>
                </a:ext>
              </a:extLst>
            </p:cNvPr>
            <p:cNvGrpSpPr/>
            <p:nvPr/>
          </p:nvGrpSpPr>
          <p:grpSpPr>
            <a:xfrm>
              <a:off x="-4688724" y="2667126"/>
              <a:ext cx="3240000" cy="3754169"/>
              <a:chOff x="-4688724" y="2667126"/>
              <a:chExt cx="3240000" cy="3754169"/>
            </a:xfrm>
          </p:grpSpPr>
          <p:cxnSp>
            <p:nvCxnSpPr>
              <p:cNvPr id="13" name="Rak koppling 12">
                <a:extLst>
                  <a:ext uri="{FF2B5EF4-FFF2-40B4-BE49-F238E27FC236}">
                    <a16:creationId xmlns:a16="http://schemas.microsoft.com/office/drawing/2014/main" id="{734C0F53-73DE-3F4C-0ABE-8715F8A7987E}"/>
                  </a:ext>
                </a:extLst>
              </p:cNvPr>
              <p:cNvCxnSpPr>
                <a:cxnSpLocks/>
              </p:cNvCxnSpPr>
              <p:nvPr/>
            </p:nvCxnSpPr>
            <p:spPr>
              <a:xfrm>
                <a:off x="-4688724" y="3881427"/>
                <a:ext cx="3240000" cy="0"/>
              </a:xfrm>
              <a:prstGeom prst="line">
                <a:avLst/>
              </a:prstGeom>
              <a:ln w="31750">
                <a:solidFill>
                  <a:schemeClr val="bg2"/>
                </a:solidFill>
              </a:ln>
            </p:spPr>
            <p:style>
              <a:lnRef idx="1">
                <a:schemeClr val="accent6"/>
              </a:lnRef>
              <a:fillRef idx="0">
                <a:schemeClr val="accent6"/>
              </a:fillRef>
              <a:effectRef idx="0">
                <a:schemeClr val="accent6"/>
              </a:effectRef>
              <a:fontRef idx="minor">
                <a:schemeClr val="tx1"/>
              </a:fontRef>
            </p:style>
          </p:cxnSp>
          <p:sp>
            <p:nvSpPr>
              <p:cNvPr id="15" name="textruta 14">
                <a:extLst>
                  <a:ext uri="{FF2B5EF4-FFF2-40B4-BE49-F238E27FC236}">
                    <a16:creationId xmlns:a16="http://schemas.microsoft.com/office/drawing/2014/main" id="{03234BA7-B1AA-E5DC-752E-844D192683C0}"/>
                  </a:ext>
                </a:extLst>
              </p:cNvPr>
              <p:cNvSpPr txBox="1"/>
              <p:nvPr/>
            </p:nvSpPr>
            <p:spPr>
              <a:xfrm>
                <a:off x="-4688724" y="2667126"/>
                <a:ext cx="3185861" cy="754053"/>
              </a:xfrm>
              <a:prstGeom prst="rect">
                <a:avLst/>
              </a:prstGeom>
              <a:noFill/>
            </p:spPr>
            <p:txBody>
              <a:bodyPr wrap="square" lIns="0" tIns="0" rIns="0" bIns="0">
                <a:spAutoFit/>
              </a:bodyPr>
              <a:lstStyle/>
              <a:p>
                <a:r>
                  <a:rPr lang="sv-SE" sz="1100" dirty="0">
                    <a:latin typeface="+mj-lt"/>
                  </a:rPr>
                  <a:t>Välj samhällssektor</a:t>
                </a:r>
              </a:p>
              <a:p>
                <a:endParaRPr lang="sv-SE" sz="900" dirty="0">
                  <a:latin typeface="+mj-lt"/>
                </a:endParaRPr>
              </a:p>
              <a:p>
                <a:pPr marL="171450" indent="-171450">
                  <a:buFont typeface="Arial" panose="020B0604020202020204" pitchFamily="34" charset="0"/>
                  <a:buChar char="•"/>
                </a:pPr>
                <a:r>
                  <a:rPr lang="sv-SE" sz="1000" dirty="0"/>
                  <a:t>Hälso- och sjukvård samt omsorg</a:t>
                </a:r>
              </a:p>
              <a:p>
                <a:pPr marL="171450" indent="-171450">
                  <a:buFont typeface="Arial" panose="020B0604020202020204" pitchFamily="34" charset="0"/>
                  <a:buChar char="•"/>
                </a:pPr>
                <a:r>
                  <a:rPr lang="sv-SE" sz="1000" dirty="0"/>
                  <a:t>Kommunalteknisk försörjning</a:t>
                </a:r>
              </a:p>
              <a:p>
                <a:pPr marL="171450" indent="-171450">
                  <a:buFont typeface="Arial" panose="020B0604020202020204" pitchFamily="34" charset="0"/>
                  <a:buChar char="•"/>
                </a:pPr>
                <a:endParaRPr lang="sv-SE" sz="900" dirty="0"/>
              </a:p>
            </p:txBody>
          </p:sp>
          <p:cxnSp>
            <p:nvCxnSpPr>
              <p:cNvPr id="33" name="Rak koppling 32">
                <a:extLst>
                  <a:ext uri="{FF2B5EF4-FFF2-40B4-BE49-F238E27FC236}">
                    <a16:creationId xmlns:a16="http://schemas.microsoft.com/office/drawing/2014/main" id="{0736D659-424B-AAE6-5CEE-312C5351186D}"/>
                  </a:ext>
                </a:extLst>
              </p:cNvPr>
              <p:cNvCxnSpPr>
                <a:cxnSpLocks/>
              </p:cNvCxnSpPr>
              <p:nvPr/>
            </p:nvCxnSpPr>
            <p:spPr>
              <a:xfrm>
                <a:off x="-4688724" y="4794573"/>
                <a:ext cx="3240000" cy="0"/>
              </a:xfrm>
              <a:prstGeom prst="line">
                <a:avLst/>
              </a:prstGeom>
              <a:ln w="31750">
                <a:solidFill>
                  <a:schemeClr val="bg2"/>
                </a:solidFill>
              </a:ln>
            </p:spPr>
            <p:style>
              <a:lnRef idx="1">
                <a:schemeClr val="accent6"/>
              </a:lnRef>
              <a:fillRef idx="0">
                <a:schemeClr val="accent6"/>
              </a:fillRef>
              <a:effectRef idx="0">
                <a:schemeClr val="accent6"/>
              </a:effectRef>
              <a:fontRef idx="minor">
                <a:schemeClr val="tx1"/>
              </a:fontRef>
            </p:style>
          </p:cxnSp>
          <p:sp>
            <p:nvSpPr>
              <p:cNvPr id="35" name="textruta 34">
                <a:extLst>
                  <a:ext uri="{FF2B5EF4-FFF2-40B4-BE49-F238E27FC236}">
                    <a16:creationId xmlns:a16="http://schemas.microsoft.com/office/drawing/2014/main" id="{CC62D2CF-F5AB-6A56-B551-4511C5444F71}"/>
                  </a:ext>
                </a:extLst>
              </p:cNvPr>
              <p:cNvSpPr txBox="1"/>
              <p:nvPr/>
            </p:nvSpPr>
            <p:spPr>
              <a:xfrm>
                <a:off x="-4688724" y="3658308"/>
                <a:ext cx="3185863" cy="754053"/>
              </a:xfrm>
              <a:prstGeom prst="rect">
                <a:avLst/>
              </a:prstGeom>
              <a:noFill/>
            </p:spPr>
            <p:txBody>
              <a:bodyPr wrap="square" lIns="0" tIns="0" rIns="0" bIns="0">
                <a:spAutoFit/>
              </a:bodyPr>
              <a:lstStyle/>
              <a:p>
                <a:r>
                  <a:rPr lang="sv-SE" sz="1100" dirty="0">
                    <a:latin typeface="+mj-lt"/>
                  </a:rPr>
                  <a:t>Välj viktig samhällsfunktion</a:t>
                </a:r>
              </a:p>
              <a:p>
                <a:endParaRPr lang="sv-SE" sz="900" dirty="0">
                  <a:latin typeface="+mj-lt"/>
                </a:endParaRPr>
              </a:p>
              <a:p>
                <a:pPr marL="171450" indent="-171450">
                  <a:buFont typeface="Arial" panose="020B0604020202020204" pitchFamily="34" charset="0"/>
                  <a:buChar char="•"/>
                </a:pPr>
                <a:r>
                  <a:rPr lang="sv-SE" sz="1000" dirty="0"/>
                  <a:t>Kommunal omsorg</a:t>
                </a:r>
              </a:p>
              <a:p>
                <a:pPr marL="171450" indent="-171450">
                  <a:buFont typeface="Arial" panose="020B0604020202020204" pitchFamily="34" charset="0"/>
                  <a:buChar char="•"/>
                </a:pPr>
                <a:r>
                  <a:rPr lang="sv-SE" sz="1000" dirty="0"/>
                  <a:t>Vattenförsörjning</a:t>
                </a:r>
              </a:p>
              <a:p>
                <a:pPr marL="171450" indent="-171450">
                  <a:buFont typeface="Arial" panose="020B0604020202020204" pitchFamily="34" charset="0"/>
                  <a:buChar char="•"/>
                </a:pPr>
                <a:endParaRPr lang="sv-SE" sz="900" dirty="0"/>
              </a:p>
            </p:txBody>
          </p:sp>
          <p:sp>
            <p:nvSpPr>
              <p:cNvPr id="37" name="textruta 36">
                <a:extLst>
                  <a:ext uri="{FF2B5EF4-FFF2-40B4-BE49-F238E27FC236}">
                    <a16:creationId xmlns:a16="http://schemas.microsoft.com/office/drawing/2014/main" id="{585841CF-7C9D-EA55-CAD0-6BA588BCE859}"/>
                  </a:ext>
                </a:extLst>
              </p:cNvPr>
              <p:cNvSpPr txBox="1"/>
              <p:nvPr/>
            </p:nvSpPr>
            <p:spPr>
              <a:xfrm>
                <a:off x="-4688724" y="4604798"/>
                <a:ext cx="3185863" cy="769441"/>
              </a:xfrm>
              <a:prstGeom prst="rect">
                <a:avLst/>
              </a:prstGeom>
              <a:noFill/>
            </p:spPr>
            <p:txBody>
              <a:bodyPr wrap="square" lIns="0" tIns="0" rIns="0" bIns="0">
                <a:spAutoFit/>
              </a:bodyPr>
              <a:lstStyle/>
              <a:p>
                <a:r>
                  <a:rPr lang="sv-SE" sz="1100" dirty="0">
                    <a:latin typeface="+mj-lt"/>
                  </a:rPr>
                  <a:t>Identifiera samhällsviktiga verksamheter</a:t>
                </a:r>
              </a:p>
              <a:p>
                <a:endParaRPr lang="sv-SE" sz="900" dirty="0">
                  <a:latin typeface="+mj-lt"/>
                </a:endParaRPr>
              </a:p>
              <a:p>
                <a:pPr marL="171450" indent="-171450">
                  <a:buFont typeface="Arial" panose="020B0604020202020204" pitchFamily="34" charset="0"/>
                  <a:buChar char="•"/>
                </a:pPr>
                <a:r>
                  <a:rPr lang="sv-SE" sz="1000" dirty="0"/>
                  <a:t>Vård- och omsorgsboende X</a:t>
                </a:r>
              </a:p>
              <a:p>
                <a:pPr marL="171450" indent="-171450">
                  <a:buFont typeface="Arial" panose="020B0604020202020204" pitchFamily="34" charset="0"/>
                  <a:buChar char="•"/>
                </a:pPr>
                <a:r>
                  <a:rPr lang="sv-SE" sz="1000" dirty="0"/>
                  <a:t>Hemtjänst Y</a:t>
                </a:r>
              </a:p>
              <a:p>
                <a:pPr marL="171450" indent="-171450">
                  <a:buFont typeface="Arial" panose="020B0604020202020204" pitchFamily="34" charset="0"/>
                  <a:buChar char="•"/>
                </a:pPr>
                <a:r>
                  <a:rPr lang="sv-SE" sz="1000" dirty="0"/>
                  <a:t>Vattenverk Z</a:t>
                </a:r>
              </a:p>
            </p:txBody>
          </p:sp>
          <p:cxnSp>
            <p:nvCxnSpPr>
              <p:cNvPr id="38" name="Rak koppling 37">
                <a:extLst>
                  <a:ext uri="{FF2B5EF4-FFF2-40B4-BE49-F238E27FC236}">
                    <a16:creationId xmlns:a16="http://schemas.microsoft.com/office/drawing/2014/main" id="{352FADAB-C426-3D10-928F-72BB1DA8A71C}"/>
                  </a:ext>
                </a:extLst>
              </p:cNvPr>
              <p:cNvCxnSpPr>
                <a:cxnSpLocks/>
              </p:cNvCxnSpPr>
              <p:nvPr/>
            </p:nvCxnSpPr>
            <p:spPr>
              <a:xfrm>
                <a:off x="-4688724" y="5837766"/>
                <a:ext cx="3240000" cy="0"/>
              </a:xfrm>
              <a:prstGeom prst="line">
                <a:avLst/>
              </a:prstGeom>
              <a:ln w="31750">
                <a:solidFill>
                  <a:schemeClr val="bg2"/>
                </a:solidFill>
              </a:ln>
            </p:spPr>
            <p:style>
              <a:lnRef idx="1">
                <a:schemeClr val="accent6"/>
              </a:lnRef>
              <a:fillRef idx="0">
                <a:schemeClr val="accent6"/>
              </a:fillRef>
              <a:effectRef idx="0">
                <a:schemeClr val="accent6"/>
              </a:effectRef>
              <a:fontRef idx="minor">
                <a:schemeClr val="tx1"/>
              </a:fontRef>
            </p:style>
          </p:cxnSp>
          <p:sp>
            <p:nvSpPr>
              <p:cNvPr id="40" name="textruta 39">
                <a:extLst>
                  <a:ext uri="{FF2B5EF4-FFF2-40B4-BE49-F238E27FC236}">
                    <a16:creationId xmlns:a16="http://schemas.microsoft.com/office/drawing/2014/main" id="{364B9ECC-1424-A54A-F50F-84F4BD408856}"/>
                  </a:ext>
                </a:extLst>
              </p:cNvPr>
              <p:cNvSpPr txBox="1"/>
              <p:nvPr/>
            </p:nvSpPr>
            <p:spPr>
              <a:xfrm>
                <a:off x="-4688724" y="5651854"/>
                <a:ext cx="3185861" cy="769441"/>
              </a:xfrm>
              <a:prstGeom prst="rect">
                <a:avLst/>
              </a:prstGeom>
              <a:noFill/>
            </p:spPr>
            <p:txBody>
              <a:bodyPr wrap="square" lIns="0" tIns="0" rIns="0" bIns="0">
                <a:spAutoFit/>
              </a:bodyPr>
              <a:lstStyle/>
              <a:p>
                <a:r>
                  <a:rPr lang="sv-SE" sz="1100" dirty="0">
                    <a:latin typeface="+mj-lt"/>
                  </a:rPr>
                  <a:t>Identifiera kritiska beroenden</a:t>
                </a:r>
              </a:p>
              <a:p>
                <a:endParaRPr lang="sv-SE" sz="900" dirty="0">
                  <a:latin typeface="+mj-lt"/>
                </a:endParaRPr>
              </a:p>
              <a:p>
                <a:pPr marL="171450" indent="-171450">
                  <a:buFont typeface="Arial" panose="020B0604020202020204" pitchFamily="34" charset="0"/>
                  <a:buChar char="•"/>
                </a:pPr>
                <a:r>
                  <a:rPr lang="sv-SE" sz="1000" dirty="0"/>
                  <a:t>Vatten </a:t>
                </a:r>
              </a:p>
              <a:p>
                <a:pPr marL="171450" indent="-171450">
                  <a:buFont typeface="Arial" panose="020B0604020202020204" pitchFamily="34" charset="0"/>
                  <a:buChar char="•"/>
                </a:pPr>
                <a:r>
                  <a:rPr lang="sv-SE" sz="1000" dirty="0"/>
                  <a:t>El</a:t>
                </a:r>
              </a:p>
              <a:p>
                <a:pPr marL="171450" indent="-171450">
                  <a:buFont typeface="Arial" panose="020B0604020202020204" pitchFamily="34" charset="0"/>
                  <a:buChar char="•"/>
                </a:pPr>
                <a:r>
                  <a:rPr lang="sv-SE" sz="1000" dirty="0"/>
                  <a:t>Leverantör</a:t>
                </a:r>
              </a:p>
            </p:txBody>
          </p:sp>
        </p:grpSp>
        <p:cxnSp>
          <p:nvCxnSpPr>
            <p:cNvPr id="12" name="Rak koppling 11">
              <a:extLst>
                <a:ext uri="{FF2B5EF4-FFF2-40B4-BE49-F238E27FC236}">
                  <a16:creationId xmlns:a16="http://schemas.microsoft.com/office/drawing/2014/main" id="{7C705505-D999-3182-3144-2D2322D5C178}"/>
                </a:ext>
              </a:extLst>
            </p:cNvPr>
            <p:cNvCxnSpPr>
              <a:cxnSpLocks/>
            </p:cNvCxnSpPr>
            <p:nvPr/>
          </p:nvCxnSpPr>
          <p:spPr>
            <a:xfrm>
              <a:off x="-4688724" y="2865250"/>
              <a:ext cx="3240000" cy="0"/>
            </a:xfrm>
            <a:prstGeom prst="line">
              <a:avLst/>
            </a:prstGeom>
            <a:ln w="31750">
              <a:solidFill>
                <a:schemeClr val="bg2"/>
              </a:solidFill>
            </a:ln>
          </p:spPr>
          <p:style>
            <a:lnRef idx="1">
              <a:schemeClr val="accent6"/>
            </a:lnRef>
            <a:fillRef idx="0">
              <a:schemeClr val="accent6"/>
            </a:fillRef>
            <a:effectRef idx="0">
              <a:schemeClr val="accent6"/>
            </a:effectRef>
            <a:fontRef idx="minor">
              <a:schemeClr val="tx1"/>
            </a:fontRef>
          </p:style>
        </p:cxnSp>
      </p:grpSp>
      <p:pic>
        <p:nvPicPr>
          <p:cNvPr id="3" name="Bildobjekt 2" descr="En bild som visar utomhus, himmel, väg, fönster&#10;&#10;Automatiskt genererad beskrivning">
            <a:extLst>
              <a:ext uri="{FF2B5EF4-FFF2-40B4-BE49-F238E27FC236}">
                <a16:creationId xmlns:a16="http://schemas.microsoft.com/office/drawing/2014/main" id="{5251EFF2-C009-01EA-801D-5AB8FDDAA79D}"/>
              </a:ext>
            </a:extLst>
          </p:cNvPr>
          <p:cNvPicPr>
            <a:picLocks noChangeAspect="1"/>
          </p:cNvPicPr>
          <p:nvPr/>
        </p:nvPicPr>
        <p:blipFill rotWithShape="1">
          <a:blip r:embed="rId6">
            <a:extLst>
              <a:ext uri="{28A0092B-C50C-407E-A947-70E740481C1C}">
                <a14:useLocalDpi xmlns:a14="http://schemas.microsoft.com/office/drawing/2010/main" val="0"/>
              </a:ext>
            </a:extLst>
          </a:blip>
          <a:srcRect t="17091" b="26220"/>
          <a:stretch/>
        </p:blipFill>
        <p:spPr>
          <a:xfrm>
            <a:off x="12248947" y="1136921"/>
            <a:ext cx="12191999" cy="5183609"/>
          </a:xfrm>
          <a:prstGeom prst="rect">
            <a:avLst/>
          </a:prstGeom>
        </p:spPr>
      </p:pic>
    </p:spTree>
    <p:extLst>
      <p:ext uri="{BB962C8B-B14F-4D97-AF65-F5344CB8AC3E}">
        <p14:creationId xmlns:p14="http://schemas.microsoft.com/office/powerpoint/2010/main" val="1518161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descr="En bild som visar utomhus, himmel, väg, fönster&#10;&#10;Automatiskt genererad beskrivning">
            <a:extLst>
              <a:ext uri="{FF2B5EF4-FFF2-40B4-BE49-F238E27FC236}">
                <a16:creationId xmlns:a16="http://schemas.microsoft.com/office/drawing/2014/main" id="{755AE443-67A6-62C5-0F7E-41A8408C2632}"/>
              </a:ext>
            </a:extLst>
          </p:cNvPr>
          <p:cNvPicPr>
            <a:picLocks noChangeAspect="1"/>
          </p:cNvPicPr>
          <p:nvPr/>
        </p:nvPicPr>
        <p:blipFill rotWithShape="1">
          <a:blip r:embed="rId3">
            <a:extLst>
              <a:ext uri="{28A0092B-C50C-407E-A947-70E740481C1C}">
                <a14:useLocalDpi xmlns:a14="http://schemas.microsoft.com/office/drawing/2010/main" val="0"/>
              </a:ext>
            </a:extLst>
          </a:blip>
          <a:srcRect t="17091" b="26220"/>
          <a:stretch/>
        </p:blipFill>
        <p:spPr>
          <a:xfrm>
            <a:off x="-1118" y="1136921"/>
            <a:ext cx="12191999" cy="5183609"/>
          </a:xfrm>
          <a:prstGeom prst="rect">
            <a:avLst/>
          </a:prstGeom>
        </p:spPr>
      </p:pic>
      <p:pic>
        <p:nvPicPr>
          <p:cNvPr id="10" name="Bildobjekt 9" descr="En bild som visar utomhus, himmel, väg, fönster&#10;&#10;Automatiskt genererad beskrivning">
            <a:extLst>
              <a:ext uri="{FF2B5EF4-FFF2-40B4-BE49-F238E27FC236}">
                <a16:creationId xmlns:a16="http://schemas.microsoft.com/office/drawing/2014/main" id="{C33D6664-EC09-0E03-8BAE-0CAAC506285C}"/>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Blur radius="15"/>
                    </a14:imgEffect>
                    <a14:imgEffect>
                      <a14:brightnessContrast bright="-10000"/>
                    </a14:imgEffect>
                  </a14:imgLayer>
                </a14:imgProps>
              </a:ext>
              <a:ext uri="{28A0092B-C50C-407E-A947-70E740481C1C}">
                <a14:useLocalDpi xmlns:a14="http://schemas.microsoft.com/office/drawing/2010/main" val="0"/>
              </a:ext>
            </a:extLst>
          </a:blip>
          <a:srcRect l="52280" t="17091" b="26220"/>
          <a:stretch/>
        </p:blipFill>
        <p:spPr>
          <a:xfrm>
            <a:off x="6371772" y="1136921"/>
            <a:ext cx="5817990" cy="5183609"/>
          </a:xfrm>
          <a:prstGeom prst="rect">
            <a:avLst/>
          </a:prstGeom>
        </p:spPr>
      </p:pic>
      <p:sp>
        <p:nvSpPr>
          <p:cNvPr id="4" name="Rubrik 3">
            <a:extLst>
              <a:ext uri="{FF2B5EF4-FFF2-40B4-BE49-F238E27FC236}">
                <a16:creationId xmlns:a16="http://schemas.microsoft.com/office/drawing/2014/main" id="{FA7AE140-709B-4AE0-9073-DA6D4CF6BC40}"/>
              </a:ext>
            </a:extLst>
          </p:cNvPr>
          <p:cNvSpPr>
            <a:spLocks noGrp="1"/>
          </p:cNvSpPr>
          <p:nvPr>
            <p:ph type="title"/>
          </p:nvPr>
        </p:nvSpPr>
        <p:spPr/>
        <p:txBody>
          <a:bodyPr>
            <a:normAutofit/>
          </a:bodyPr>
          <a:lstStyle/>
          <a:p>
            <a:r>
              <a:rPr lang="sv-SE" sz="3200" dirty="0"/>
              <a:t>Ett arbetssätt som säkerställer att</a:t>
            </a:r>
            <a:endParaRPr lang="sv-SE" dirty="0"/>
          </a:p>
        </p:txBody>
      </p:sp>
      <p:sp>
        <p:nvSpPr>
          <p:cNvPr id="5" name="Platshållare för innehåll 4">
            <a:extLst>
              <a:ext uri="{FF2B5EF4-FFF2-40B4-BE49-F238E27FC236}">
                <a16:creationId xmlns:a16="http://schemas.microsoft.com/office/drawing/2014/main" id="{D7C5D2AE-67CE-4F0F-B005-7C826B35AAED}"/>
              </a:ext>
            </a:extLst>
          </p:cNvPr>
          <p:cNvSpPr>
            <a:spLocks noGrp="1"/>
          </p:cNvSpPr>
          <p:nvPr>
            <p:ph idx="11"/>
          </p:nvPr>
        </p:nvSpPr>
        <p:spPr>
          <a:xfrm>
            <a:off x="6756399" y="1291772"/>
            <a:ext cx="4129315" cy="3898649"/>
          </a:xfrm>
        </p:spPr>
        <p:txBody>
          <a:bodyPr>
            <a:normAutofit/>
          </a:bodyPr>
          <a:lstStyle/>
          <a:p>
            <a:r>
              <a:rPr lang="sv-SE" dirty="0"/>
              <a:t>vi kan driva våra </a:t>
            </a:r>
            <a:r>
              <a:rPr lang="sv-SE" b="1" dirty="0"/>
              <a:t>tidskritiska verksamheter </a:t>
            </a:r>
            <a:r>
              <a:rPr lang="sv-SE" dirty="0"/>
              <a:t>på en </a:t>
            </a:r>
            <a:r>
              <a:rPr lang="sv-SE" b="1" dirty="0"/>
              <a:t>acceptabel nivå </a:t>
            </a:r>
          </a:p>
          <a:p>
            <a:r>
              <a:rPr lang="sv-SE" dirty="0"/>
              <a:t>oavsett vilka störningar som inträffar</a:t>
            </a:r>
          </a:p>
          <a:p>
            <a:r>
              <a:rPr lang="sv-SE" dirty="0"/>
              <a:t>genom att ta fram, använda och praktiskt tillämpbara reservrutiner för att hantera avbrott – så kallade kontinuitetsplaner</a:t>
            </a:r>
          </a:p>
          <a:p>
            <a:endParaRPr lang="sv-SE" dirty="0"/>
          </a:p>
        </p:txBody>
      </p:sp>
      <p:pic>
        <p:nvPicPr>
          <p:cNvPr id="11" name="Bildobjekt 10">
            <a:extLst>
              <a:ext uri="{FF2B5EF4-FFF2-40B4-BE49-F238E27FC236}">
                <a16:creationId xmlns:a16="http://schemas.microsoft.com/office/drawing/2014/main" id="{2ED9091C-6A51-4C3D-149E-7BF31505AAA6}"/>
              </a:ext>
            </a:extLst>
          </p:cNvPr>
          <p:cNvPicPr>
            <a:picLocks noChangeAspect="1"/>
          </p:cNvPicPr>
          <p:nvPr/>
        </p:nvPicPr>
        <p:blipFill>
          <a:blip r:embed="rId6"/>
          <a:stretch>
            <a:fillRect/>
          </a:stretch>
        </p:blipFill>
        <p:spPr>
          <a:xfrm>
            <a:off x="12420281" y="1822196"/>
            <a:ext cx="5464152" cy="4062684"/>
          </a:xfrm>
          <a:prstGeom prst="rect">
            <a:avLst/>
          </a:prstGeom>
        </p:spPr>
      </p:pic>
    </p:spTree>
    <p:extLst>
      <p:ext uri="{BB962C8B-B14F-4D97-AF65-F5344CB8AC3E}">
        <p14:creationId xmlns:p14="http://schemas.microsoft.com/office/powerpoint/2010/main" val="13950761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FA7AE140-709B-4AE0-9073-DA6D4CF6BC40}"/>
              </a:ext>
            </a:extLst>
          </p:cNvPr>
          <p:cNvSpPr>
            <a:spLocks noGrp="1"/>
          </p:cNvSpPr>
          <p:nvPr>
            <p:ph type="title"/>
          </p:nvPr>
        </p:nvSpPr>
        <p:spPr/>
        <p:txBody>
          <a:bodyPr>
            <a:normAutofit/>
          </a:bodyPr>
          <a:lstStyle/>
          <a:p>
            <a:r>
              <a:rPr lang="sv-SE" sz="3200" dirty="0"/>
              <a:t>Ett arbetssätt som säkerställer att</a:t>
            </a:r>
            <a:endParaRPr lang="sv-SE" dirty="0"/>
          </a:p>
        </p:txBody>
      </p:sp>
      <p:pic>
        <p:nvPicPr>
          <p:cNvPr id="2" name="Bildobjekt 1">
            <a:extLst>
              <a:ext uri="{FF2B5EF4-FFF2-40B4-BE49-F238E27FC236}">
                <a16:creationId xmlns:a16="http://schemas.microsoft.com/office/drawing/2014/main" id="{35F9C63D-F0B4-4103-941D-3846F180E68C}"/>
              </a:ext>
            </a:extLst>
          </p:cNvPr>
          <p:cNvPicPr>
            <a:picLocks noChangeAspect="1"/>
          </p:cNvPicPr>
          <p:nvPr/>
        </p:nvPicPr>
        <p:blipFill>
          <a:blip r:embed="rId3"/>
          <a:stretch>
            <a:fillRect/>
          </a:stretch>
        </p:blipFill>
        <p:spPr>
          <a:xfrm>
            <a:off x="6382335" y="1822196"/>
            <a:ext cx="5464152" cy="4062684"/>
          </a:xfrm>
          <a:prstGeom prst="rect">
            <a:avLst/>
          </a:prstGeom>
        </p:spPr>
      </p:pic>
      <p:pic>
        <p:nvPicPr>
          <p:cNvPr id="18" name="Bildobjekt 17" descr="En bild som visar utomhus, himmel, väg, fönster&#10;&#10;Automatiskt genererad beskrivning">
            <a:extLst>
              <a:ext uri="{FF2B5EF4-FFF2-40B4-BE49-F238E27FC236}">
                <a16:creationId xmlns:a16="http://schemas.microsoft.com/office/drawing/2014/main" id="{E2BB6965-EF38-08C1-47E1-C94B3D965FCA}"/>
              </a:ext>
            </a:extLst>
          </p:cNvPr>
          <p:cNvPicPr>
            <a:picLocks noChangeAspect="1"/>
          </p:cNvPicPr>
          <p:nvPr/>
        </p:nvPicPr>
        <p:blipFill rotWithShape="1">
          <a:blip r:embed="rId4">
            <a:extLst>
              <a:ext uri="{28A0092B-C50C-407E-A947-70E740481C1C}">
                <a14:useLocalDpi xmlns:a14="http://schemas.microsoft.com/office/drawing/2010/main" val="0"/>
              </a:ext>
            </a:extLst>
          </a:blip>
          <a:srcRect t="17091" b="26220"/>
          <a:stretch/>
        </p:blipFill>
        <p:spPr>
          <a:xfrm>
            <a:off x="-6155177" y="1136921"/>
            <a:ext cx="12191999" cy="5183609"/>
          </a:xfrm>
          <a:prstGeom prst="rect">
            <a:avLst/>
          </a:prstGeom>
        </p:spPr>
      </p:pic>
      <p:pic>
        <p:nvPicPr>
          <p:cNvPr id="19" name="Bildobjekt 18" descr="En bild som visar utomhus, himmel, väg, fönster&#10;&#10;Automatiskt genererad beskrivning">
            <a:extLst>
              <a:ext uri="{FF2B5EF4-FFF2-40B4-BE49-F238E27FC236}">
                <a16:creationId xmlns:a16="http://schemas.microsoft.com/office/drawing/2014/main" id="{8FE1D024-47B4-9D34-B5BD-D4F7FE6E03CE}"/>
              </a:ext>
            </a:extLst>
          </p:cNvPr>
          <p:cNvPicPr>
            <a:picLocks noChangeAspect="1"/>
          </p:cNvPicPr>
          <p:nvPr/>
        </p:nvPicPr>
        <p:blipFill rotWithShape="1">
          <a:blip r:embed="rId5">
            <a:extLst>
              <a:ext uri="{BEBA8EAE-BF5A-486C-A8C5-ECC9F3942E4B}">
                <a14:imgProps xmlns:a14="http://schemas.microsoft.com/office/drawing/2010/main">
                  <a14:imgLayer r:embed="rId6">
                    <a14:imgEffect>
                      <a14:artisticBlur radius="15"/>
                    </a14:imgEffect>
                    <a14:imgEffect>
                      <a14:brightnessContrast bright="-10000"/>
                    </a14:imgEffect>
                  </a14:imgLayer>
                </a14:imgProps>
              </a:ext>
              <a:ext uri="{28A0092B-C50C-407E-A947-70E740481C1C}">
                <a14:useLocalDpi xmlns:a14="http://schemas.microsoft.com/office/drawing/2010/main" val="0"/>
              </a:ext>
            </a:extLst>
          </a:blip>
          <a:srcRect l="52280" t="17091" b="26220"/>
          <a:stretch/>
        </p:blipFill>
        <p:spPr>
          <a:xfrm>
            <a:off x="217713" y="1136921"/>
            <a:ext cx="5817990" cy="5183609"/>
          </a:xfrm>
          <a:prstGeom prst="rect">
            <a:avLst/>
          </a:prstGeom>
        </p:spPr>
      </p:pic>
      <p:sp>
        <p:nvSpPr>
          <p:cNvPr id="20" name="Platshållare för innehåll 4">
            <a:extLst>
              <a:ext uri="{FF2B5EF4-FFF2-40B4-BE49-F238E27FC236}">
                <a16:creationId xmlns:a16="http://schemas.microsoft.com/office/drawing/2014/main" id="{E606DDD2-50CD-84A0-E5F0-70E3E18BAF84}"/>
              </a:ext>
            </a:extLst>
          </p:cNvPr>
          <p:cNvSpPr>
            <a:spLocks noGrp="1"/>
          </p:cNvSpPr>
          <p:nvPr>
            <p:ph idx="11"/>
          </p:nvPr>
        </p:nvSpPr>
        <p:spPr>
          <a:xfrm>
            <a:off x="602340" y="1291772"/>
            <a:ext cx="4129315" cy="3898649"/>
          </a:xfrm>
        </p:spPr>
        <p:txBody>
          <a:bodyPr>
            <a:normAutofit/>
          </a:bodyPr>
          <a:lstStyle/>
          <a:p>
            <a:r>
              <a:rPr lang="sv-SE" dirty="0"/>
              <a:t>vi kan driva våra </a:t>
            </a:r>
            <a:r>
              <a:rPr lang="sv-SE" b="1" dirty="0"/>
              <a:t>tidskritiska verksamheter </a:t>
            </a:r>
            <a:r>
              <a:rPr lang="sv-SE" dirty="0"/>
              <a:t>på en </a:t>
            </a:r>
            <a:r>
              <a:rPr lang="sv-SE" b="1" dirty="0"/>
              <a:t>acceptabel nivå </a:t>
            </a:r>
          </a:p>
          <a:p>
            <a:r>
              <a:rPr lang="sv-SE" dirty="0"/>
              <a:t>oavsett vilka störningar som inträffar</a:t>
            </a:r>
          </a:p>
          <a:p>
            <a:r>
              <a:rPr lang="sv-SE" dirty="0"/>
              <a:t>genom att ta fram, använda och praktiskt tillämpbara reservrutiner för att hantera avbrott – så kallade kontinuitetsplaner</a:t>
            </a:r>
          </a:p>
          <a:p>
            <a:endParaRPr lang="sv-SE" dirty="0"/>
          </a:p>
        </p:txBody>
      </p:sp>
      <p:pic>
        <p:nvPicPr>
          <p:cNvPr id="21" name="Bildobjekt 20" descr="En bild som visar inomhus, möbler, klädsel, person&#10;&#10;Automatiskt genererad beskrivning">
            <a:extLst>
              <a:ext uri="{FF2B5EF4-FFF2-40B4-BE49-F238E27FC236}">
                <a16:creationId xmlns:a16="http://schemas.microsoft.com/office/drawing/2014/main" id="{1D675CC9-09F0-359E-C823-500306023AE5}"/>
              </a:ext>
            </a:extLst>
          </p:cNvPr>
          <p:cNvPicPr>
            <a:picLocks noChangeAspect="1"/>
          </p:cNvPicPr>
          <p:nvPr/>
        </p:nvPicPr>
        <p:blipFill rotWithShape="1">
          <a:blip r:embed="rId7">
            <a:extLst>
              <a:ext uri="{28A0092B-C50C-407E-A947-70E740481C1C}">
                <a14:useLocalDpi xmlns:a14="http://schemas.microsoft.com/office/drawing/2010/main" val="0"/>
              </a:ext>
            </a:extLst>
          </a:blip>
          <a:srcRect t="9066" b="27249"/>
          <a:stretch/>
        </p:blipFill>
        <p:spPr>
          <a:xfrm>
            <a:off x="12264577" y="1141773"/>
            <a:ext cx="12191999" cy="5177199"/>
          </a:xfrm>
          <a:prstGeom prst="rect">
            <a:avLst/>
          </a:prstGeom>
        </p:spPr>
      </p:pic>
    </p:spTree>
    <p:extLst>
      <p:ext uri="{BB962C8B-B14F-4D97-AF65-F5344CB8AC3E}">
        <p14:creationId xmlns:p14="http://schemas.microsoft.com/office/powerpoint/2010/main" val="38555711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inomhus, möbler, klädsel, person&#10;&#10;Automatiskt genererad beskrivning">
            <a:extLst>
              <a:ext uri="{FF2B5EF4-FFF2-40B4-BE49-F238E27FC236}">
                <a16:creationId xmlns:a16="http://schemas.microsoft.com/office/drawing/2014/main" id="{E932A40C-E522-8702-C382-8ED12CC45D5B}"/>
              </a:ext>
            </a:extLst>
          </p:cNvPr>
          <p:cNvPicPr>
            <a:picLocks noChangeAspect="1"/>
          </p:cNvPicPr>
          <p:nvPr/>
        </p:nvPicPr>
        <p:blipFill rotWithShape="1">
          <a:blip r:embed="rId3">
            <a:extLst>
              <a:ext uri="{28A0092B-C50C-407E-A947-70E740481C1C}">
                <a14:useLocalDpi xmlns:a14="http://schemas.microsoft.com/office/drawing/2010/main" val="0"/>
              </a:ext>
            </a:extLst>
          </a:blip>
          <a:srcRect t="9066" b="27249"/>
          <a:stretch/>
        </p:blipFill>
        <p:spPr>
          <a:xfrm>
            <a:off x="1" y="1141773"/>
            <a:ext cx="12191999" cy="5177199"/>
          </a:xfrm>
          <a:prstGeom prst="rect">
            <a:avLst/>
          </a:prstGeom>
        </p:spPr>
      </p:pic>
      <p:sp>
        <p:nvSpPr>
          <p:cNvPr id="2" name="Rubrik 1">
            <a:extLst>
              <a:ext uri="{FF2B5EF4-FFF2-40B4-BE49-F238E27FC236}">
                <a16:creationId xmlns:a16="http://schemas.microsoft.com/office/drawing/2014/main" id="{47EB0018-1524-481F-BAFE-36B3995A7643}"/>
              </a:ext>
            </a:extLst>
          </p:cNvPr>
          <p:cNvSpPr>
            <a:spLocks noGrp="1"/>
          </p:cNvSpPr>
          <p:nvPr>
            <p:ph type="title"/>
          </p:nvPr>
        </p:nvSpPr>
        <p:spPr>
          <a:xfrm>
            <a:off x="407988" y="404813"/>
            <a:ext cx="9170279" cy="736959"/>
          </a:xfrm>
        </p:spPr>
        <p:txBody>
          <a:bodyPr anchor="ctr">
            <a:normAutofit/>
          </a:bodyPr>
          <a:lstStyle/>
          <a:p>
            <a:r>
              <a:rPr lang="sv-SE"/>
              <a:t>Roller</a:t>
            </a:r>
            <a:endParaRPr lang="sv-SE" dirty="0"/>
          </a:p>
        </p:txBody>
      </p:sp>
      <p:pic>
        <p:nvPicPr>
          <p:cNvPr id="9" name="Bildobjekt 8" descr="En bild som visar inomhus, möbler, klädsel, person&#10;&#10;Automatiskt genererad beskrivning">
            <a:extLst>
              <a:ext uri="{FF2B5EF4-FFF2-40B4-BE49-F238E27FC236}">
                <a16:creationId xmlns:a16="http://schemas.microsoft.com/office/drawing/2014/main" id="{BC6ABE7C-C3C7-3D68-BEDA-2C86B621F996}"/>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Blur radius="50"/>
                    </a14:imgEffect>
                    <a14:imgEffect>
                      <a14:brightnessContrast bright="-30000"/>
                    </a14:imgEffect>
                  </a14:imgLayer>
                </a14:imgProps>
              </a:ext>
              <a:ext uri="{28A0092B-C50C-407E-A947-70E740481C1C}">
                <a14:useLocalDpi xmlns:a14="http://schemas.microsoft.com/office/drawing/2010/main" val="0"/>
              </a:ext>
            </a:extLst>
          </a:blip>
          <a:srcRect l="59167" t="9066" b="27249"/>
          <a:stretch/>
        </p:blipFill>
        <p:spPr>
          <a:xfrm>
            <a:off x="7213601" y="1141773"/>
            <a:ext cx="4978398" cy="5177199"/>
          </a:xfrm>
          <a:prstGeom prst="rect">
            <a:avLst/>
          </a:prstGeom>
        </p:spPr>
      </p:pic>
      <p:sp>
        <p:nvSpPr>
          <p:cNvPr id="3" name="Platshållare för innehåll 2">
            <a:extLst>
              <a:ext uri="{FF2B5EF4-FFF2-40B4-BE49-F238E27FC236}">
                <a16:creationId xmlns:a16="http://schemas.microsoft.com/office/drawing/2014/main" id="{81E617A6-F54D-4C04-BF64-CBFA18C56FC6}"/>
              </a:ext>
            </a:extLst>
          </p:cNvPr>
          <p:cNvSpPr>
            <a:spLocks noGrp="1"/>
          </p:cNvSpPr>
          <p:nvPr>
            <p:ph sz="half" idx="1"/>
          </p:nvPr>
        </p:nvSpPr>
        <p:spPr>
          <a:xfrm>
            <a:off x="7655918" y="1539517"/>
            <a:ext cx="3844698" cy="4176710"/>
          </a:xfrm>
        </p:spPr>
        <p:txBody>
          <a:bodyPr>
            <a:normAutofit fontScale="92500"/>
          </a:bodyPr>
          <a:lstStyle/>
          <a:p>
            <a:pPr defTabSz="914400">
              <a:lnSpc>
                <a:spcPct val="100000"/>
              </a:lnSpc>
              <a:spcBef>
                <a:spcPts val="0"/>
              </a:spcBef>
              <a:spcAft>
                <a:spcPts val="600"/>
              </a:spcAft>
              <a:defRPr/>
            </a:pPr>
            <a:r>
              <a:rPr lang="sv-SE" dirty="0">
                <a:solidFill>
                  <a:schemeClr val="bg1"/>
                </a:solidFill>
              </a:rPr>
              <a:t>Deltagare utsågs av verksamheterna själva</a:t>
            </a:r>
          </a:p>
          <a:p>
            <a:pPr lvl="1" defTabSz="914400">
              <a:lnSpc>
                <a:spcPct val="100000"/>
              </a:lnSpc>
              <a:spcAft>
                <a:spcPts val="600"/>
              </a:spcAft>
              <a:buFontTx/>
              <a:buChar char="-"/>
              <a:defRPr/>
            </a:pPr>
            <a:r>
              <a:rPr lang="sv-SE" dirty="0">
                <a:solidFill>
                  <a:schemeClr val="bg1"/>
                </a:solidFill>
              </a:rPr>
              <a:t>Strategiskt ansvariga</a:t>
            </a:r>
          </a:p>
          <a:p>
            <a:pPr lvl="1" defTabSz="914400">
              <a:lnSpc>
                <a:spcPct val="100000"/>
              </a:lnSpc>
              <a:spcAft>
                <a:spcPts val="600"/>
              </a:spcAft>
              <a:buFontTx/>
              <a:buChar char="-"/>
              <a:defRPr/>
            </a:pPr>
            <a:r>
              <a:rPr lang="sv-SE" dirty="0">
                <a:solidFill>
                  <a:schemeClr val="bg1"/>
                </a:solidFill>
              </a:rPr>
              <a:t>Ansvar för processerna i det dagliga</a:t>
            </a:r>
          </a:p>
          <a:p>
            <a:pPr lvl="1" defTabSz="914400">
              <a:lnSpc>
                <a:spcPct val="100000"/>
              </a:lnSpc>
              <a:spcAft>
                <a:spcPts val="600"/>
              </a:spcAft>
              <a:buFontTx/>
              <a:buChar char="-"/>
              <a:defRPr/>
            </a:pPr>
            <a:r>
              <a:rPr lang="sv-SE" dirty="0">
                <a:solidFill>
                  <a:schemeClr val="bg1"/>
                </a:solidFill>
              </a:rPr>
              <a:t>Medarbetare</a:t>
            </a:r>
          </a:p>
          <a:p>
            <a:pPr lvl="1" defTabSz="914400">
              <a:lnSpc>
                <a:spcPct val="100000"/>
              </a:lnSpc>
              <a:spcAft>
                <a:spcPts val="600"/>
              </a:spcAft>
              <a:buFontTx/>
              <a:buChar char="-"/>
              <a:defRPr/>
            </a:pPr>
            <a:r>
              <a:rPr lang="sv-SE" dirty="0">
                <a:solidFill>
                  <a:schemeClr val="bg1"/>
                </a:solidFill>
              </a:rPr>
              <a:t>Arbetstagarorganisationer</a:t>
            </a:r>
          </a:p>
          <a:p>
            <a:pPr lvl="1" defTabSz="914400">
              <a:lnSpc>
                <a:spcPct val="100000"/>
              </a:lnSpc>
              <a:spcAft>
                <a:spcPts val="600"/>
              </a:spcAft>
              <a:buFontTx/>
              <a:buChar char="-"/>
              <a:defRPr/>
            </a:pPr>
            <a:r>
              <a:rPr lang="sv-SE" dirty="0">
                <a:solidFill>
                  <a:schemeClr val="bg1"/>
                </a:solidFill>
              </a:rPr>
              <a:t>Specialister</a:t>
            </a:r>
          </a:p>
          <a:p>
            <a:pPr marR="0" lvl="0" defTabSz="914400" rtl="0" eaLnBrk="1" fontAlgn="auto" latinLnBrk="0" hangingPunct="1">
              <a:lnSpc>
                <a:spcPct val="100000"/>
              </a:lnSpc>
              <a:spcBef>
                <a:spcPts val="0"/>
              </a:spcBef>
              <a:spcAft>
                <a:spcPts val="600"/>
              </a:spcAft>
              <a:buClrTx/>
              <a:buSzTx/>
              <a:buFontTx/>
              <a:buChar char="-"/>
              <a:tabLst/>
              <a:defRPr/>
            </a:pPr>
            <a:endParaRPr lang="sv-SE" dirty="0">
              <a:solidFill>
                <a:schemeClr val="bg1"/>
              </a:solidFill>
            </a:endParaRPr>
          </a:p>
          <a:p>
            <a:pPr defTabSz="914400">
              <a:lnSpc>
                <a:spcPct val="100000"/>
              </a:lnSpc>
              <a:spcBef>
                <a:spcPts val="0"/>
              </a:spcBef>
              <a:spcAft>
                <a:spcPts val="600"/>
              </a:spcAft>
              <a:defRPr/>
            </a:pPr>
            <a:r>
              <a:rPr lang="sv-SE" dirty="0">
                <a:solidFill>
                  <a:schemeClr val="bg1"/>
                </a:solidFill>
              </a:rPr>
              <a:t>UL Säkerhet och krisberedskap leder workshopar</a:t>
            </a:r>
          </a:p>
          <a:p>
            <a:pPr lvl="1" defTabSz="914400">
              <a:lnSpc>
                <a:spcPct val="100000"/>
              </a:lnSpc>
              <a:spcAft>
                <a:spcPts val="600"/>
              </a:spcAft>
              <a:buFontTx/>
              <a:buChar char="-"/>
              <a:defRPr/>
            </a:pPr>
            <a:r>
              <a:rPr lang="sv-SE" dirty="0">
                <a:solidFill>
                  <a:schemeClr val="bg1"/>
                </a:solidFill>
              </a:rPr>
              <a:t>Bildspel: Syfte och metod inför varje workshop</a:t>
            </a:r>
          </a:p>
          <a:p>
            <a:pPr lvl="1" defTabSz="914400">
              <a:lnSpc>
                <a:spcPct val="100000"/>
              </a:lnSpc>
              <a:spcAft>
                <a:spcPts val="600"/>
              </a:spcAft>
              <a:buFontTx/>
              <a:buChar char="-"/>
              <a:defRPr/>
            </a:pPr>
            <a:r>
              <a:rPr lang="sv-SE" dirty="0">
                <a:solidFill>
                  <a:schemeClr val="bg1"/>
                </a:solidFill>
              </a:rPr>
              <a:t>Mallar för dokumentation</a:t>
            </a:r>
          </a:p>
          <a:p>
            <a:pPr defTabSz="914400">
              <a:lnSpc>
                <a:spcPct val="100000"/>
              </a:lnSpc>
              <a:spcBef>
                <a:spcPts val="0"/>
              </a:spcBef>
              <a:spcAft>
                <a:spcPts val="600"/>
              </a:spcAft>
              <a:defRPr/>
            </a:pPr>
            <a:endParaRPr lang="sv-SE" dirty="0">
              <a:solidFill>
                <a:schemeClr val="bg1"/>
              </a:solidFill>
            </a:endParaRPr>
          </a:p>
        </p:txBody>
      </p:sp>
      <p:pic>
        <p:nvPicPr>
          <p:cNvPr id="10" name="Bildobjekt 9" descr="En bild som visar person, vägg, inomhus, Barnkonst&#10;&#10;Automatiskt genererad beskrivning">
            <a:extLst>
              <a:ext uri="{FF2B5EF4-FFF2-40B4-BE49-F238E27FC236}">
                <a16:creationId xmlns:a16="http://schemas.microsoft.com/office/drawing/2014/main" id="{BBB4F294-FE53-8B4D-0C03-8A9A8D44F682}"/>
              </a:ext>
            </a:extLst>
          </p:cNvPr>
          <p:cNvPicPr>
            <a:picLocks noChangeAspect="1"/>
          </p:cNvPicPr>
          <p:nvPr/>
        </p:nvPicPr>
        <p:blipFill rotWithShape="1">
          <a:blip r:embed="rId6">
            <a:extLst>
              <a:ext uri="{28A0092B-C50C-407E-A947-70E740481C1C}">
                <a14:useLocalDpi xmlns:a14="http://schemas.microsoft.com/office/drawing/2010/main" val="0"/>
              </a:ext>
            </a:extLst>
          </a:blip>
          <a:srcRect b="36327"/>
          <a:stretch/>
        </p:blipFill>
        <p:spPr>
          <a:xfrm>
            <a:off x="12235551" y="1138636"/>
            <a:ext cx="12196283" cy="5177199"/>
          </a:xfrm>
          <a:prstGeom prst="rect">
            <a:avLst/>
          </a:prstGeom>
        </p:spPr>
      </p:pic>
    </p:spTree>
    <p:extLst>
      <p:ext uri="{BB962C8B-B14F-4D97-AF65-F5344CB8AC3E}">
        <p14:creationId xmlns:p14="http://schemas.microsoft.com/office/powerpoint/2010/main" val="1431123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Bildobjekt 63" descr="En bild som visar person, vägg, inomhus, Barnkonst&#10;&#10;Automatiskt genererad beskrivning">
            <a:extLst>
              <a:ext uri="{FF2B5EF4-FFF2-40B4-BE49-F238E27FC236}">
                <a16:creationId xmlns:a16="http://schemas.microsoft.com/office/drawing/2014/main" id="{C804F3F5-E5AE-85CE-91DB-095ED038C4EC}"/>
              </a:ext>
            </a:extLst>
          </p:cNvPr>
          <p:cNvPicPr>
            <a:picLocks noChangeAspect="1"/>
          </p:cNvPicPr>
          <p:nvPr/>
        </p:nvPicPr>
        <p:blipFill rotWithShape="1">
          <a:blip r:embed="rId3">
            <a:extLst>
              <a:ext uri="{28A0092B-C50C-407E-A947-70E740481C1C}">
                <a14:useLocalDpi xmlns:a14="http://schemas.microsoft.com/office/drawing/2010/main" val="0"/>
              </a:ext>
            </a:extLst>
          </a:blip>
          <a:srcRect b="36327"/>
          <a:stretch/>
        </p:blipFill>
        <p:spPr>
          <a:xfrm>
            <a:off x="2971800" y="1138636"/>
            <a:ext cx="12196283" cy="5177199"/>
          </a:xfrm>
          <a:prstGeom prst="rect">
            <a:avLst/>
          </a:prstGeom>
        </p:spPr>
      </p:pic>
      <p:sp>
        <p:nvSpPr>
          <p:cNvPr id="2" name="Rubrik 1">
            <a:extLst>
              <a:ext uri="{FF2B5EF4-FFF2-40B4-BE49-F238E27FC236}">
                <a16:creationId xmlns:a16="http://schemas.microsoft.com/office/drawing/2014/main" id="{DE528EFA-3CB2-F138-D995-5192F44A0C73}"/>
              </a:ext>
            </a:extLst>
          </p:cNvPr>
          <p:cNvSpPr>
            <a:spLocks noGrp="1"/>
          </p:cNvSpPr>
          <p:nvPr>
            <p:ph type="title"/>
          </p:nvPr>
        </p:nvSpPr>
        <p:spPr/>
        <p:txBody>
          <a:bodyPr/>
          <a:lstStyle/>
          <a:p>
            <a:r>
              <a:rPr lang="sv-SE" dirty="0"/>
              <a:t>Arbetet med kontinuitetspärm  </a:t>
            </a:r>
          </a:p>
        </p:txBody>
      </p:sp>
      <p:grpSp>
        <p:nvGrpSpPr>
          <p:cNvPr id="56" name="Grupp 55">
            <a:extLst>
              <a:ext uri="{FF2B5EF4-FFF2-40B4-BE49-F238E27FC236}">
                <a16:creationId xmlns:a16="http://schemas.microsoft.com/office/drawing/2014/main" id="{7EB55D53-C943-D3D0-C249-4E12FADD58D6}"/>
              </a:ext>
            </a:extLst>
          </p:cNvPr>
          <p:cNvGrpSpPr/>
          <p:nvPr/>
        </p:nvGrpSpPr>
        <p:grpSpPr>
          <a:xfrm>
            <a:off x="3124444" y="1535953"/>
            <a:ext cx="6416298" cy="3639298"/>
            <a:chOff x="344642" y="2312662"/>
            <a:chExt cx="6416298" cy="3639298"/>
          </a:xfrm>
        </p:grpSpPr>
        <p:sp>
          <p:nvSpPr>
            <p:cNvPr id="52" name="Rektangel 51">
              <a:extLst>
                <a:ext uri="{FF2B5EF4-FFF2-40B4-BE49-F238E27FC236}">
                  <a16:creationId xmlns:a16="http://schemas.microsoft.com/office/drawing/2014/main" id="{00643883-F68E-3F4D-9F9F-5A161ED04CD5}"/>
                </a:ext>
              </a:extLst>
            </p:cNvPr>
            <p:cNvSpPr/>
            <p:nvPr/>
          </p:nvSpPr>
          <p:spPr>
            <a:xfrm>
              <a:off x="1720165" y="3840106"/>
              <a:ext cx="1130685" cy="2101227"/>
            </a:xfrm>
            <a:prstGeom prst="rect">
              <a:avLst/>
            </a:prstGeom>
            <a:solidFill>
              <a:srgbClr val="FFF2B0">
                <a:alpha val="60000"/>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53" name="Rektangel 52">
              <a:extLst>
                <a:ext uri="{FF2B5EF4-FFF2-40B4-BE49-F238E27FC236}">
                  <a16:creationId xmlns:a16="http://schemas.microsoft.com/office/drawing/2014/main" id="{E054B53B-1326-EC67-1552-4CE4E0E5BFAA}"/>
                </a:ext>
              </a:extLst>
            </p:cNvPr>
            <p:cNvSpPr/>
            <p:nvPr/>
          </p:nvSpPr>
          <p:spPr>
            <a:xfrm>
              <a:off x="2977989" y="3838395"/>
              <a:ext cx="1130685" cy="2101227"/>
            </a:xfrm>
            <a:prstGeom prst="rect">
              <a:avLst/>
            </a:prstGeom>
            <a:solidFill>
              <a:srgbClr val="FFF2B0">
                <a:alpha val="60000"/>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54" name="Rektangel 53">
              <a:extLst>
                <a:ext uri="{FF2B5EF4-FFF2-40B4-BE49-F238E27FC236}">
                  <a16:creationId xmlns:a16="http://schemas.microsoft.com/office/drawing/2014/main" id="{0F0C3199-9CA5-0183-8A51-C7F6E2CF81E3}"/>
                </a:ext>
              </a:extLst>
            </p:cNvPr>
            <p:cNvSpPr/>
            <p:nvPr/>
          </p:nvSpPr>
          <p:spPr>
            <a:xfrm>
              <a:off x="4259872" y="3838395"/>
              <a:ext cx="1130685" cy="2101227"/>
            </a:xfrm>
            <a:prstGeom prst="rect">
              <a:avLst/>
            </a:prstGeom>
            <a:solidFill>
              <a:srgbClr val="FFF2B0">
                <a:alpha val="60000"/>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55" name="Rektangel 54">
              <a:extLst>
                <a:ext uri="{FF2B5EF4-FFF2-40B4-BE49-F238E27FC236}">
                  <a16:creationId xmlns:a16="http://schemas.microsoft.com/office/drawing/2014/main" id="{AC171B94-F5A6-5711-2911-0708A154464B}"/>
                </a:ext>
              </a:extLst>
            </p:cNvPr>
            <p:cNvSpPr/>
            <p:nvPr/>
          </p:nvSpPr>
          <p:spPr>
            <a:xfrm>
              <a:off x="5544307" y="3850733"/>
              <a:ext cx="1130685" cy="2101227"/>
            </a:xfrm>
            <a:prstGeom prst="rect">
              <a:avLst/>
            </a:prstGeom>
            <a:solidFill>
              <a:srgbClr val="FFF2B0">
                <a:alpha val="60000"/>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51" name="Rektangel 50">
              <a:extLst>
                <a:ext uri="{FF2B5EF4-FFF2-40B4-BE49-F238E27FC236}">
                  <a16:creationId xmlns:a16="http://schemas.microsoft.com/office/drawing/2014/main" id="{3B3EBA81-104A-0E96-8ACF-C50B59D269F4}"/>
                </a:ext>
              </a:extLst>
            </p:cNvPr>
            <p:cNvSpPr/>
            <p:nvPr/>
          </p:nvSpPr>
          <p:spPr>
            <a:xfrm>
              <a:off x="453442" y="3840106"/>
              <a:ext cx="1130685" cy="2101227"/>
            </a:xfrm>
            <a:prstGeom prst="rect">
              <a:avLst/>
            </a:prstGeom>
            <a:solidFill>
              <a:srgbClr val="FFF2B0">
                <a:alpha val="60000"/>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cxnSp>
          <p:nvCxnSpPr>
            <p:cNvPr id="29" name="Rak koppling 28">
              <a:extLst>
                <a:ext uri="{FF2B5EF4-FFF2-40B4-BE49-F238E27FC236}">
                  <a16:creationId xmlns:a16="http://schemas.microsoft.com/office/drawing/2014/main" id="{3474C160-B18E-80AD-374E-F201BFDF8A41}"/>
                </a:ext>
              </a:extLst>
            </p:cNvPr>
            <p:cNvCxnSpPr>
              <a:cxnSpLocks/>
            </p:cNvCxnSpPr>
            <p:nvPr/>
          </p:nvCxnSpPr>
          <p:spPr>
            <a:xfrm>
              <a:off x="344642" y="3580604"/>
              <a:ext cx="6416298"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Frihandsfigur: Form 29">
              <a:extLst>
                <a:ext uri="{FF2B5EF4-FFF2-40B4-BE49-F238E27FC236}">
                  <a16:creationId xmlns:a16="http://schemas.microsoft.com/office/drawing/2014/main" id="{21AB732E-F757-9AA7-195B-DF4D18C99D27}"/>
                </a:ext>
              </a:extLst>
            </p:cNvPr>
            <p:cNvSpPr/>
            <p:nvPr/>
          </p:nvSpPr>
          <p:spPr>
            <a:xfrm flipV="1">
              <a:off x="880306" y="3454792"/>
              <a:ext cx="263961" cy="263961"/>
            </a:xfrm>
            <a:custGeom>
              <a:avLst/>
              <a:gdLst>
                <a:gd name="connsiteX0" fmla="*/ 89934 w 179867"/>
                <a:gd name="connsiteY0" fmla="*/ 179867 h 179867"/>
                <a:gd name="connsiteX1" fmla="*/ 179868 w 179867"/>
                <a:gd name="connsiteY1" fmla="*/ 89934 h 179867"/>
                <a:gd name="connsiteX2" fmla="*/ 89934 w 179867"/>
                <a:gd name="connsiteY2" fmla="*/ 0 h 179867"/>
                <a:gd name="connsiteX3" fmla="*/ 0 w 179867"/>
                <a:gd name="connsiteY3" fmla="*/ 89934 h 179867"/>
                <a:gd name="connsiteX4" fmla="*/ 89934 w 179867"/>
                <a:gd name="connsiteY4" fmla="*/ 179867 h 179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67" h="179867">
                  <a:moveTo>
                    <a:pt x="89934" y="179867"/>
                  </a:moveTo>
                  <a:cubicBezTo>
                    <a:pt x="139594" y="179867"/>
                    <a:pt x="179868" y="139594"/>
                    <a:pt x="179868" y="89934"/>
                  </a:cubicBezTo>
                  <a:cubicBezTo>
                    <a:pt x="179868" y="40274"/>
                    <a:pt x="139594" y="0"/>
                    <a:pt x="89934" y="0"/>
                  </a:cubicBezTo>
                  <a:cubicBezTo>
                    <a:pt x="40274" y="0"/>
                    <a:pt x="0" y="40274"/>
                    <a:pt x="0" y="89934"/>
                  </a:cubicBezTo>
                  <a:cubicBezTo>
                    <a:pt x="0" y="139594"/>
                    <a:pt x="40274" y="179867"/>
                    <a:pt x="89934" y="179867"/>
                  </a:cubicBezTo>
                </a:path>
              </a:pathLst>
            </a:custGeom>
            <a:solidFill>
              <a:schemeClr val="bg2"/>
            </a:solidFill>
            <a:ln w="12700" cap="flat">
              <a:solidFill>
                <a:schemeClr val="bg1"/>
              </a:solidFill>
              <a:prstDash val="solid"/>
              <a:miter/>
            </a:ln>
          </p:spPr>
          <p:txBody>
            <a:bodyPr rtlCol="0" anchor="ctr"/>
            <a:lstStyle/>
            <a:p>
              <a:endParaRPr lang="sv-SE"/>
            </a:p>
          </p:txBody>
        </p:sp>
        <p:sp>
          <p:nvSpPr>
            <p:cNvPr id="31" name="Frihandsfigur: Form 30">
              <a:extLst>
                <a:ext uri="{FF2B5EF4-FFF2-40B4-BE49-F238E27FC236}">
                  <a16:creationId xmlns:a16="http://schemas.microsoft.com/office/drawing/2014/main" id="{5DEF772B-2178-983A-A1FB-645CCA6CAC87}"/>
                </a:ext>
              </a:extLst>
            </p:cNvPr>
            <p:cNvSpPr/>
            <p:nvPr/>
          </p:nvSpPr>
          <p:spPr>
            <a:xfrm flipV="1">
              <a:off x="2146617" y="3454792"/>
              <a:ext cx="263961" cy="263961"/>
            </a:xfrm>
            <a:custGeom>
              <a:avLst/>
              <a:gdLst>
                <a:gd name="connsiteX0" fmla="*/ 89934 w 179867"/>
                <a:gd name="connsiteY0" fmla="*/ 179867 h 179867"/>
                <a:gd name="connsiteX1" fmla="*/ 179868 w 179867"/>
                <a:gd name="connsiteY1" fmla="*/ 89934 h 179867"/>
                <a:gd name="connsiteX2" fmla="*/ 89934 w 179867"/>
                <a:gd name="connsiteY2" fmla="*/ 0 h 179867"/>
                <a:gd name="connsiteX3" fmla="*/ 0 w 179867"/>
                <a:gd name="connsiteY3" fmla="*/ 89934 h 179867"/>
                <a:gd name="connsiteX4" fmla="*/ 89934 w 179867"/>
                <a:gd name="connsiteY4" fmla="*/ 179867 h 179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67" h="179867">
                  <a:moveTo>
                    <a:pt x="89934" y="179867"/>
                  </a:moveTo>
                  <a:cubicBezTo>
                    <a:pt x="139594" y="179867"/>
                    <a:pt x="179868" y="139594"/>
                    <a:pt x="179868" y="89934"/>
                  </a:cubicBezTo>
                  <a:cubicBezTo>
                    <a:pt x="179868" y="40274"/>
                    <a:pt x="139594" y="0"/>
                    <a:pt x="89934" y="0"/>
                  </a:cubicBezTo>
                  <a:cubicBezTo>
                    <a:pt x="40274" y="0"/>
                    <a:pt x="0" y="40274"/>
                    <a:pt x="0" y="89934"/>
                  </a:cubicBezTo>
                  <a:cubicBezTo>
                    <a:pt x="0" y="139594"/>
                    <a:pt x="40274" y="179867"/>
                    <a:pt x="89934" y="179867"/>
                  </a:cubicBezTo>
                </a:path>
              </a:pathLst>
            </a:custGeom>
            <a:solidFill>
              <a:schemeClr val="bg2"/>
            </a:solidFill>
            <a:ln w="12700" cap="flat">
              <a:solidFill>
                <a:schemeClr val="bg1"/>
              </a:solidFill>
              <a:prstDash val="solid"/>
              <a:miter/>
            </a:ln>
          </p:spPr>
          <p:txBody>
            <a:bodyPr rtlCol="0" anchor="ctr"/>
            <a:lstStyle/>
            <a:p>
              <a:endParaRPr lang="sv-SE"/>
            </a:p>
          </p:txBody>
        </p:sp>
        <p:sp>
          <p:nvSpPr>
            <p:cNvPr id="32" name="Frihandsfigur: Form 31">
              <a:extLst>
                <a:ext uri="{FF2B5EF4-FFF2-40B4-BE49-F238E27FC236}">
                  <a16:creationId xmlns:a16="http://schemas.microsoft.com/office/drawing/2014/main" id="{3F875F59-6B7F-CEA2-0B5B-D43FBACFB8EB}"/>
                </a:ext>
              </a:extLst>
            </p:cNvPr>
            <p:cNvSpPr/>
            <p:nvPr/>
          </p:nvSpPr>
          <p:spPr>
            <a:xfrm flipV="1">
              <a:off x="4679239" y="3454792"/>
              <a:ext cx="263961" cy="263961"/>
            </a:xfrm>
            <a:custGeom>
              <a:avLst/>
              <a:gdLst>
                <a:gd name="connsiteX0" fmla="*/ 89934 w 179867"/>
                <a:gd name="connsiteY0" fmla="*/ 179867 h 179867"/>
                <a:gd name="connsiteX1" fmla="*/ 179868 w 179867"/>
                <a:gd name="connsiteY1" fmla="*/ 89934 h 179867"/>
                <a:gd name="connsiteX2" fmla="*/ 89934 w 179867"/>
                <a:gd name="connsiteY2" fmla="*/ 0 h 179867"/>
                <a:gd name="connsiteX3" fmla="*/ 0 w 179867"/>
                <a:gd name="connsiteY3" fmla="*/ 89934 h 179867"/>
                <a:gd name="connsiteX4" fmla="*/ 89934 w 179867"/>
                <a:gd name="connsiteY4" fmla="*/ 179867 h 179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67" h="179867">
                  <a:moveTo>
                    <a:pt x="89934" y="179867"/>
                  </a:moveTo>
                  <a:cubicBezTo>
                    <a:pt x="139594" y="179867"/>
                    <a:pt x="179868" y="139594"/>
                    <a:pt x="179868" y="89934"/>
                  </a:cubicBezTo>
                  <a:cubicBezTo>
                    <a:pt x="179868" y="40274"/>
                    <a:pt x="139594" y="0"/>
                    <a:pt x="89934" y="0"/>
                  </a:cubicBezTo>
                  <a:cubicBezTo>
                    <a:pt x="40274" y="0"/>
                    <a:pt x="0" y="40274"/>
                    <a:pt x="0" y="89934"/>
                  </a:cubicBezTo>
                  <a:cubicBezTo>
                    <a:pt x="0" y="139594"/>
                    <a:pt x="40274" y="179867"/>
                    <a:pt x="89934" y="179867"/>
                  </a:cubicBezTo>
                </a:path>
              </a:pathLst>
            </a:custGeom>
            <a:solidFill>
              <a:schemeClr val="bg2"/>
            </a:solidFill>
            <a:ln w="12700" cap="flat">
              <a:solidFill>
                <a:schemeClr val="bg1"/>
              </a:solidFill>
              <a:prstDash val="solid"/>
              <a:miter/>
            </a:ln>
          </p:spPr>
          <p:txBody>
            <a:bodyPr rtlCol="0" anchor="ctr"/>
            <a:lstStyle/>
            <a:p>
              <a:endParaRPr lang="sv-SE"/>
            </a:p>
          </p:txBody>
        </p:sp>
        <p:sp>
          <p:nvSpPr>
            <p:cNvPr id="33" name="Frihandsfigur: Form 32">
              <a:extLst>
                <a:ext uri="{FF2B5EF4-FFF2-40B4-BE49-F238E27FC236}">
                  <a16:creationId xmlns:a16="http://schemas.microsoft.com/office/drawing/2014/main" id="{8E35408D-8A22-6B82-2BBD-41520C1563F8}"/>
                </a:ext>
              </a:extLst>
            </p:cNvPr>
            <p:cNvSpPr/>
            <p:nvPr/>
          </p:nvSpPr>
          <p:spPr>
            <a:xfrm flipV="1">
              <a:off x="5945550" y="3454792"/>
              <a:ext cx="263961" cy="263961"/>
            </a:xfrm>
            <a:custGeom>
              <a:avLst/>
              <a:gdLst>
                <a:gd name="connsiteX0" fmla="*/ 89934 w 179867"/>
                <a:gd name="connsiteY0" fmla="*/ 179867 h 179867"/>
                <a:gd name="connsiteX1" fmla="*/ 179868 w 179867"/>
                <a:gd name="connsiteY1" fmla="*/ 89934 h 179867"/>
                <a:gd name="connsiteX2" fmla="*/ 89934 w 179867"/>
                <a:gd name="connsiteY2" fmla="*/ 0 h 179867"/>
                <a:gd name="connsiteX3" fmla="*/ 0 w 179867"/>
                <a:gd name="connsiteY3" fmla="*/ 89934 h 179867"/>
                <a:gd name="connsiteX4" fmla="*/ 89934 w 179867"/>
                <a:gd name="connsiteY4" fmla="*/ 179867 h 179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67" h="179867">
                  <a:moveTo>
                    <a:pt x="89934" y="179867"/>
                  </a:moveTo>
                  <a:cubicBezTo>
                    <a:pt x="139594" y="179867"/>
                    <a:pt x="179868" y="139594"/>
                    <a:pt x="179868" y="89934"/>
                  </a:cubicBezTo>
                  <a:cubicBezTo>
                    <a:pt x="179868" y="40274"/>
                    <a:pt x="139594" y="0"/>
                    <a:pt x="89934" y="0"/>
                  </a:cubicBezTo>
                  <a:cubicBezTo>
                    <a:pt x="40274" y="0"/>
                    <a:pt x="0" y="40274"/>
                    <a:pt x="0" y="89934"/>
                  </a:cubicBezTo>
                  <a:cubicBezTo>
                    <a:pt x="0" y="139594"/>
                    <a:pt x="40274" y="179867"/>
                    <a:pt x="89934" y="179867"/>
                  </a:cubicBezTo>
                </a:path>
              </a:pathLst>
            </a:custGeom>
            <a:solidFill>
              <a:schemeClr val="bg2"/>
            </a:solidFill>
            <a:ln w="12700" cap="flat">
              <a:solidFill>
                <a:schemeClr val="bg1"/>
              </a:solidFill>
              <a:prstDash val="solid"/>
              <a:miter/>
            </a:ln>
          </p:spPr>
          <p:txBody>
            <a:bodyPr rtlCol="0" anchor="ctr"/>
            <a:lstStyle/>
            <a:p>
              <a:endParaRPr lang="sv-SE"/>
            </a:p>
          </p:txBody>
        </p:sp>
        <p:sp>
          <p:nvSpPr>
            <p:cNvPr id="34" name="Frihandsfigur: Form 33">
              <a:extLst>
                <a:ext uri="{FF2B5EF4-FFF2-40B4-BE49-F238E27FC236}">
                  <a16:creationId xmlns:a16="http://schemas.microsoft.com/office/drawing/2014/main" id="{EE13688B-D795-6ABC-391A-C95D04AB72F5}"/>
                </a:ext>
              </a:extLst>
            </p:cNvPr>
            <p:cNvSpPr/>
            <p:nvPr/>
          </p:nvSpPr>
          <p:spPr>
            <a:xfrm flipV="1">
              <a:off x="3412928" y="3448623"/>
              <a:ext cx="263961" cy="263961"/>
            </a:xfrm>
            <a:custGeom>
              <a:avLst/>
              <a:gdLst>
                <a:gd name="connsiteX0" fmla="*/ 89934 w 179867"/>
                <a:gd name="connsiteY0" fmla="*/ 179867 h 179867"/>
                <a:gd name="connsiteX1" fmla="*/ 179868 w 179867"/>
                <a:gd name="connsiteY1" fmla="*/ 89934 h 179867"/>
                <a:gd name="connsiteX2" fmla="*/ 89934 w 179867"/>
                <a:gd name="connsiteY2" fmla="*/ 0 h 179867"/>
                <a:gd name="connsiteX3" fmla="*/ 0 w 179867"/>
                <a:gd name="connsiteY3" fmla="*/ 89934 h 179867"/>
                <a:gd name="connsiteX4" fmla="*/ 89934 w 179867"/>
                <a:gd name="connsiteY4" fmla="*/ 179867 h 179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67" h="179867">
                  <a:moveTo>
                    <a:pt x="89934" y="179867"/>
                  </a:moveTo>
                  <a:cubicBezTo>
                    <a:pt x="139594" y="179867"/>
                    <a:pt x="179868" y="139594"/>
                    <a:pt x="179868" y="89934"/>
                  </a:cubicBezTo>
                  <a:cubicBezTo>
                    <a:pt x="179868" y="40274"/>
                    <a:pt x="139594" y="0"/>
                    <a:pt x="89934" y="0"/>
                  </a:cubicBezTo>
                  <a:cubicBezTo>
                    <a:pt x="40274" y="0"/>
                    <a:pt x="0" y="40274"/>
                    <a:pt x="0" y="89934"/>
                  </a:cubicBezTo>
                  <a:cubicBezTo>
                    <a:pt x="0" y="139594"/>
                    <a:pt x="40274" y="179867"/>
                    <a:pt x="89934" y="179867"/>
                  </a:cubicBezTo>
                </a:path>
              </a:pathLst>
            </a:custGeom>
            <a:solidFill>
              <a:schemeClr val="bg2"/>
            </a:solidFill>
            <a:ln w="12700" cap="flat">
              <a:solidFill>
                <a:schemeClr val="bg1"/>
              </a:solidFill>
              <a:prstDash val="solid"/>
              <a:miter/>
            </a:ln>
          </p:spPr>
          <p:txBody>
            <a:bodyPr rtlCol="0" anchor="ctr"/>
            <a:lstStyle/>
            <a:p>
              <a:endParaRPr lang="sv-SE"/>
            </a:p>
          </p:txBody>
        </p:sp>
        <p:sp>
          <p:nvSpPr>
            <p:cNvPr id="35" name="textruta 34">
              <a:extLst>
                <a:ext uri="{FF2B5EF4-FFF2-40B4-BE49-F238E27FC236}">
                  <a16:creationId xmlns:a16="http://schemas.microsoft.com/office/drawing/2014/main" id="{8C86EBDC-EB70-6F6F-5D14-E65732ECFF3E}"/>
                </a:ext>
              </a:extLst>
            </p:cNvPr>
            <p:cNvSpPr txBox="1"/>
            <p:nvPr/>
          </p:nvSpPr>
          <p:spPr>
            <a:xfrm>
              <a:off x="553235" y="2845017"/>
              <a:ext cx="921253" cy="276999"/>
            </a:xfrm>
            <a:prstGeom prst="rect">
              <a:avLst/>
            </a:prstGeom>
            <a:noFill/>
          </p:spPr>
          <p:txBody>
            <a:bodyPr wrap="square" lIns="0" tIns="0" rIns="0" bIns="0">
              <a:spAutoFit/>
            </a:bodyPr>
            <a:lstStyle/>
            <a:p>
              <a:pPr algn="ctr"/>
              <a:r>
                <a:rPr lang="sv-SE" b="1" dirty="0">
                  <a:latin typeface="+mj-lt"/>
                </a:rPr>
                <a:t>Hösten</a:t>
              </a:r>
              <a:endParaRPr lang="sv-SE" b="1" dirty="0">
                <a:latin typeface="+mj-lt"/>
                <a:cs typeface="Arial" panose="020B0604020202020204" pitchFamily="34" charset="0"/>
              </a:endParaRPr>
            </a:p>
          </p:txBody>
        </p:sp>
        <p:sp>
          <p:nvSpPr>
            <p:cNvPr id="36" name="textruta 35">
              <a:extLst>
                <a:ext uri="{FF2B5EF4-FFF2-40B4-BE49-F238E27FC236}">
                  <a16:creationId xmlns:a16="http://schemas.microsoft.com/office/drawing/2014/main" id="{009F925E-A470-DB1D-5AFF-3C382719010E}"/>
                </a:ext>
              </a:extLst>
            </p:cNvPr>
            <p:cNvSpPr txBox="1"/>
            <p:nvPr/>
          </p:nvSpPr>
          <p:spPr>
            <a:xfrm>
              <a:off x="525552" y="3894345"/>
              <a:ext cx="973468" cy="769441"/>
            </a:xfrm>
            <a:prstGeom prst="rect">
              <a:avLst/>
            </a:prstGeom>
            <a:noFill/>
          </p:spPr>
          <p:txBody>
            <a:bodyPr wrap="square" lIns="0" tIns="0" rIns="0" bIns="0">
              <a:spAutoFit/>
            </a:bodyPr>
            <a:lstStyle/>
            <a:p>
              <a:pPr marL="0" indent="0">
                <a:buNone/>
              </a:pPr>
              <a:r>
                <a:rPr lang="sv-SE" sz="1000" b="1" dirty="0"/>
                <a:t>Workshops med framtagande av pärm, deltagare ……</a:t>
              </a:r>
            </a:p>
          </p:txBody>
        </p:sp>
        <p:sp>
          <p:nvSpPr>
            <p:cNvPr id="37" name="textruta 36">
              <a:extLst>
                <a:ext uri="{FF2B5EF4-FFF2-40B4-BE49-F238E27FC236}">
                  <a16:creationId xmlns:a16="http://schemas.microsoft.com/office/drawing/2014/main" id="{77AAC8A3-9C82-8354-47D9-4259AF2F3CBF}"/>
                </a:ext>
              </a:extLst>
            </p:cNvPr>
            <p:cNvSpPr txBox="1"/>
            <p:nvPr/>
          </p:nvSpPr>
          <p:spPr>
            <a:xfrm>
              <a:off x="1726291" y="2851014"/>
              <a:ext cx="1104612" cy="553998"/>
            </a:xfrm>
            <a:prstGeom prst="rect">
              <a:avLst/>
            </a:prstGeom>
            <a:noFill/>
          </p:spPr>
          <p:txBody>
            <a:bodyPr wrap="square" lIns="0" tIns="0" rIns="0" bIns="0">
              <a:spAutoFit/>
            </a:bodyPr>
            <a:lstStyle/>
            <a:p>
              <a:pPr marL="0" indent="0" algn="ctr">
                <a:buNone/>
              </a:pPr>
              <a:r>
                <a:rPr lang="sv-SE" b="1" dirty="0">
                  <a:latin typeface="+mj-lt"/>
                </a:rPr>
                <a:t>Mars – april</a:t>
              </a:r>
            </a:p>
          </p:txBody>
        </p:sp>
        <p:sp>
          <p:nvSpPr>
            <p:cNvPr id="38" name="textruta 37">
              <a:extLst>
                <a:ext uri="{FF2B5EF4-FFF2-40B4-BE49-F238E27FC236}">
                  <a16:creationId xmlns:a16="http://schemas.microsoft.com/office/drawing/2014/main" id="{027FBF9B-52BE-A649-A741-A530F8541B9A}"/>
                </a:ext>
              </a:extLst>
            </p:cNvPr>
            <p:cNvSpPr txBox="1"/>
            <p:nvPr/>
          </p:nvSpPr>
          <p:spPr>
            <a:xfrm>
              <a:off x="1791863" y="3894344"/>
              <a:ext cx="973468" cy="615553"/>
            </a:xfrm>
            <a:prstGeom prst="rect">
              <a:avLst/>
            </a:prstGeom>
            <a:noFill/>
          </p:spPr>
          <p:txBody>
            <a:bodyPr wrap="square" lIns="0" tIns="0" rIns="0" bIns="0">
              <a:spAutoFit/>
            </a:bodyPr>
            <a:lstStyle/>
            <a:p>
              <a:pPr marL="0" indent="0">
                <a:buNone/>
              </a:pPr>
              <a:r>
                <a:rPr lang="sv-SE" sz="1000" b="1" dirty="0"/>
                <a:t>Arbetsgruppen (VOB + </a:t>
              </a:r>
              <a:r>
                <a:rPr lang="sv-SE" sz="1000" b="1" dirty="0" err="1"/>
                <a:t>Säk</a:t>
              </a:r>
              <a:r>
                <a:rPr lang="sv-SE" sz="1000" b="1" dirty="0"/>
                <a:t>) arbetade fram ett utkast </a:t>
              </a:r>
            </a:p>
          </p:txBody>
        </p:sp>
        <p:sp>
          <p:nvSpPr>
            <p:cNvPr id="39" name="textruta 38">
              <a:extLst>
                <a:ext uri="{FF2B5EF4-FFF2-40B4-BE49-F238E27FC236}">
                  <a16:creationId xmlns:a16="http://schemas.microsoft.com/office/drawing/2014/main" id="{C3C4DF0F-3BDD-DA9F-6DB4-3FAF3BE08EEC}"/>
                </a:ext>
              </a:extLst>
            </p:cNvPr>
            <p:cNvSpPr txBox="1"/>
            <p:nvPr/>
          </p:nvSpPr>
          <p:spPr>
            <a:xfrm>
              <a:off x="3082706" y="2847774"/>
              <a:ext cx="921253" cy="276999"/>
            </a:xfrm>
            <a:prstGeom prst="rect">
              <a:avLst/>
            </a:prstGeom>
            <a:noFill/>
          </p:spPr>
          <p:txBody>
            <a:bodyPr wrap="square" lIns="0" tIns="0" rIns="0" bIns="0">
              <a:spAutoFit/>
            </a:bodyPr>
            <a:lstStyle/>
            <a:p>
              <a:pPr algn="ctr"/>
              <a:r>
                <a:rPr lang="sv-SE" b="1" dirty="0">
                  <a:latin typeface="+mj-lt"/>
                </a:rPr>
                <a:t>Maj</a:t>
              </a:r>
              <a:endParaRPr lang="sv-SE" b="1" dirty="0">
                <a:latin typeface="+mj-lt"/>
                <a:cs typeface="Arial" panose="020B0604020202020204" pitchFamily="34" charset="0"/>
              </a:endParaRPr>
            </a:p>
          </p:txBody>
        </p:sp>
        <p:sp>
          <p:nvSpPr>
            <p:cNvPr id="40" name="textruta 39">
              <a:extLst>
                <a:ext uri="{FF2B5EF4-FFF2-40B4-BE49-F238E27FC236}">
                  <a16:creationId xmlns:a16="http://schemas.microsoft.com/office/drawing/2014/main" id="{7B74A888-B22F-AA98-1ADB-418AE67B4E60}"/>
                </a:ext>
              </a:extLst>
            </p:cNvPr>
            <p:cNvSpPr txBox="1"/>
            <p:nvPr/>
          </p:nvSpPr>
          <p:spPr>
            <a:xfrm>
              <a:off x="3068355" y="3888176"/>
              <a:ext cx="973468" cy="1231106"/>
            </a:xfrm>
            <a:prstGeom prst="rect">
              <a:avLst/>
            </a:prstGeom>
            <a:noFill/>
          </p:spPr>
          <p:txBody>
            <a:bodyPr wrap="square" lIns="0" tIns="0" rIns="0" bIns="0">
              <a:spAutoFit/>
            </a:bodyPr>
            <a:lstStyle/>
            <a:p>
              <a:r>
                <a:rPr lang="sv-SE" sz="1000" b="1" dirty="0"/>
                <a:t>Presenterade utkastet för referensgrupp VOB.</a:t>
              </a:r>
            </a:p>
            <a:p>
              <a:endParaRPr lang="sv-SE" sz="1000" b="1" dirty="0"/>
            </a:p>
            <a:p>
              <a:pPr marL="0" lvl="1"/>
              <a:r>
                <a:rPr lang="sv-SE" sz="1000" b="1" i="1" dirty="0"/>
                <a:t>Meningsfullt, begripligt, hanterbart?</a:t>
              </a:r>
            </a:p>
          </p:txBody>
        </p:sp>
        <p:sp>
          <p:nvSpPr>
            <p:cNvPr id="41" name="textruta 40">
              <a:extLst>
                <a:ext uri="{FF2B5EF4-FFF2-40B4-BE49-F238E27FC236}">
                  <a16:creationId xmlns:a16="http://schemas.microsoft.com/office/drawing/2014/main" id="{0DFDAC00-D477-AD9E-9A78-E4FD19909B81}"/>
                </a:ext>
              </a:extLst>
            </p:cNvPr>
            <p:cNvSpPr txBox="1"/>
            <p:nvPr/>
          </p:nvSpPr>
          <p:spPr>
            <a:xfrm>
              <a:off x="4350593" y="2845017"/>
              <a:ext cx="921253" cy="553998"/>
            </a:xfrm>
            <a:prstGeom prst="rect">
              <a:avLst/>
            </a:prstGeom>
            <a:noFill/>
          </p:spPr>
          <p:txBody>
            <a:bodyPr wrap="square" lIns="0" tIns="0" rIns="0" bIns="0">
              <a:spAutoFit/>
            </a:bodyPr>
            <a:lstStyle/>
            <a:p>
              <a:pPr algn="ctr"/>
              <a:r>
                <a:rPr lang="sv-SE" b="1" dirty="0">
                  <a:latin typeface="+mj-lt"/>
                </a:rPr>
                <a:t>Juni – sep</a:t>
              </a:r>
              <a:endParaRPr lang="sv-SE" b="1" dirty="0">
                <a:latin typeface="+mj-lt"/>
                <a:cs typeface="Arial" panose="020B0604020202020204" pitchFamily="34" charset="0"/>
              </a:endParaRPr>
            </a:p>
          </p:txBody>
        </p:sp>
        <p:sp>
          <p:nvSpPr>
            <p:cNvPr id="42" name="textruta 41">
              <a:extLst>
                <a:ext uri="{FF2B5EF4-FFF2-40B4-BE49-F238E27FC236}">
                  <a16:creationId xmlns:a16="http://schemas.microsoft.com/office/drawing/2014/main" id="{05729308-64C0-6D45-7119-C09DF04791E2}"/>
                </a:ext>
              </a:extLst>
            </p:cNvPr>
            <p:cNvSpPr txBox="1"/>
            <p:nvPr/>
          </p:nvSpPr>
          <p:spPr>
            <a:xfrm>
              <a:off x="4334666" y="3888176"/>
              <a:ext cx="973468" cy="1846659"/>
            </a:xfrm>
            <a:prstGeom prst="rect">
              <a:avLst/>
            </a:prstGeom>
            <a:noFill/>
          </p:spPr>
          <p:txBody>
            <a:bodyPr wrap="square" lIns="0" tIns="0" rIns="0" bIns="0">
              <a:spAutoFit/>
            </a:bodyPr>
            <a:lstStyle/>
            <a:p>
              <a:pPr marL="0" indent="0">
                <a:buNone/>
              </a:pPr>
              <a:r>
                <a:rPr lang="sv-SE" sz="1000" b="1" dirty="0"/>
                <a:t>Arbetsgruppen tillsammans med en kommunikatör tog hand om synpunkterna och anpassade utkastet.</a:t>
              </a:r>
            </a:p>
            <a:p>
              <a:pPr marL="0" indent="0">
                <a:buNone/>
              </a:pPr>
              <a:endParaRPr lang="sv-SE" sz="1000" b="1" dirty="0"/>
            </a:p>
            <a:p>
              <a:pPr marL="0" indent="0">
                <a:buNone/>
              </a:pPr>
              <a:r>
                <a:rPr lang="sv-SE" sz="1000" b="1" dirty="0"/>
                <a:t>Administratör satte samman pärmar.</a:t>
              </a:r>
            </a:p>
          </p:txBody>
        </p:sp>
        <p:sp>
          <p:nvSpPr>
            <p:cNvPr id="43" name="textruta 42">
              <a:extLst>
                <a:ext uri="{FF2B5EF4-FFF2-40B4-BE49-F238E27FC236}">
                  <a16:creationId xmlns:a16="http://schemas.microsoft.com/office/drawing/2014/main" id="{72E5537A-F2AB-229E-C61D-38844E6717B2}"/>
                </a:ext>
              </a:extLst>
            </p:cNvPr>
            <p:cNvSpPr txBox="1"/>
            <p:nvPr/>
          </p:nvSpPr>
          <p:spPr>
            <a:xfrm>
              <a:off x="5635373" y="2845017"/>
              <a:ext cx="921253" cy="276999"/>
            </a:xfrm>
            <a:prstGeom prst="rect">
              <a:avLst/>
            </a:prstGeom>
            <a:noFill/>
          </p:spPr>
          <p:txBody>
            <a:bodyPr wrap="square" lIns="0" tIns="0" rIns="0" bIns="0">
              <a:spAutoFit/>
            </a:bodyPr>
            <a:lstStyle/>
            <a:p>
              <a:pPr algn="ctr"/>
              <a:r>
                <a:rPr lang="sv-SE" b="1" dirty="0">
                  <a:latin typeface="+mj-lt"/>
                  <a:cs typeface="Arial" panose="020B0604020202020204" pitchFamily="34" charset="0"/>
                </a:rPr>
                <a:t>Dec</a:t>
              </a:r>
            </a:p>
          </p:txBody>
        </p:sp>
        <p:sp>
          <p:nvSpPr>
            <p:cNvPr id="44" name="textruta 43">
              <a:extLst>
                <a:ext uri="{FF2B5EF4-FFF2-40B4-BE49-F238E27FC236}">
                  <a16:creationId xmlns:a16="http://schemas.microsoft.com/office/drawing/2014/main" id="{B43971F9-14B2-3E93-BD1E-6B109F242646}"/>
                </a:ext>
              </a:extLst>
            </p:cNvPr>
            <p:cNvSpPr txBox="1"/>
            <p:nvPr/>
          </p:nvSpPr>
          <p:spPr>
            <a:xfrm>
              <a:off x="5611158" y="3897640"/>
              <a:ext cx="973468" cy="461665"/>
            </a:xfrm>
            <a:prstGeom prst="rect">
              <a:avLst/>
            </a:prstGeom>
            <a:noFill/>
          </p:spPr>
          <p:txBody>
            <a:bodyPr wrap="square" lIns="0" tIns="0" rIns="0" bIns="0">
              <a:spAutoFit/>
            </a:bodyPr>
            <a:lstStyle/>
            <a:p>
              <a:pPr marL="0" indent="0">
                <a:buNone/>
              </a:pPr>
              <a:r>
                <a:rPr lang="sv-SE" sz="1000" b="1" dirty="0"/>
                <a:t>Lanserar pärmarna i verksamhet.</a:t>
              </a:r>
            </a:p>
          </p:txBody>
        </p:sp>
        <p:cxnSp>
          <p:nvCxnSpPr>
            <p:cNvPr id="45" name="Rak koppling 44">
              <a:extLst>
                <a:ext uri="{FF2B5EF4-FFF2-40B4-BE49-F238E27FC236}">
                  <a16:creationId xmlns:a16="http://schemas.microsoft.com/office/drawing/2014/main" id="{8BC4400F-820A-A332-0C27-6F4E5D9E36F1}"/>
                </a:ext>
              </a:extLst>
            </p:cNvPr>
            <p:cNvCxnSpPr>
              <a:cxnSpLocks/>
            </p:cNvCxnSpPr>
            <p:nvPr/>
          </p:nvCxnSpPr>
          <p:spPr>
            <a:xfrm>
              <a:off x="1689622" y="2313769"/>
              <a:ext cx="0" cy="1266834"/>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46" name="textruta 45">
              <a:extLst>
                <a:ext uri="{FF2B5EF4-FFF2-40B4-BE49-F238E27FC236}">
                  <a16:creationId xmlns:a16="http://schemas.microsoft.com/office/drawing/2014/main" id="{68C8F3D4-8A50-6F04-63E7-E6AB79021C60}"/>
                </a:ext>
              </a:extLst>
            </p:cNvPr>
            <p:cNvSpPr txBox="1"/>
            <p:nvPr/>
          </p:nvSpPr>
          <p:spPr>
            <a:xfrm>
              <a:off x="768369" y="2312662"/>
              <a:ext cx="921253" cy="215444"/>
            </a:xfrm>
            <a:prstGeom prst="rect">
              <a:avLst/>
            </a:prstGeom>
            <a:noFill/>
          </p:spPr>
          <p:txBody>
            <a:bodyPr wrap="square" lIns="0" tIns="0" rIns="0" bIns="0">
              <a:spAutoFit/>
            </a:bodyPr>
            <a:lstStyle/>
            <a:p>
              <a:pPr algn="ctr"/>
              <a:r>
                <a:rPr lang="sv-SE" sz="1400" b="1" dirty="0">
                  <a:latin typeface="+mj-lt"/>
                </a:rPr>
                <a:t>2022</a:t>
              </a:r>
              <a:endParaRPr lang="sv-SE" sz="1400" b="1" dirty="0">
                <a:latin typeface="+mj-lt"/>
                <a:cs typeface="Arial" panose="020B0604020202020204" pitchFamily="34" charset="0"/>
              </a:endParaRPr>
            </a:p>
          </p:txBody>
        </p:sp>
        <p:sp>
          <p:nvSpPr>
            <p:cNvPr id="47" name="textruta 46">
              <a:extLst>
                <a:ext uri="{FF2B5EF4-FFF2-40B4-BE49-F238E27FC236}">
                  <a16:creationId xmlns:a16="http://schemas.microsoft.com/office/drawing/2014/main" id="{E9EA8E00-8F3F-1885-8CEB-EF0636A316DB}"/>
                </a:ext>
              </a:extLst>
            </p:cNvPr>
            <p:cNvSpPr txBox="1"/>
            <p:nvPr/>
          </p:nvSpPr>
          <p:spPr>
            <a:xfrm>
              <a:off x="1651739" y="2321691"/>
              <a:ext cx="921253" cy="215444"/>
            </a:xfrm>
            <a:prstGeom prst="rect">
              <a:avLst/>
            </a:prstGeom>
            <a:noFill/>
          </p:spPr>
          <p:txBody>
            <a:bodyPr wrap="square" lIns="0" tIns="0" rIns="0" bIns="0">
              <a:spAutoFit/>
            </a:bodyPr>
            <a:lstStyle/>
            <a:p>
              <a:pPr algn="ctr"/>
              <a:r>
                <a:rPr lang="sv-SE" sz="1400" b="1" dirty="0">
                  <a:latin typeface="+mj-lt"/>
                </a:rPr>
                <a:t>2023</a:t>
              </a:r>
              <a:endParaRPr lang="sv-SE" sz="1400" b="1" dirty="0">
                <a:latin typeface="+mj-lt"/>
                <a:cs typeface="Arial" panose="020B0604020202020204" pitchFamily="34" charset="0"/>
              </a:endParaRPr>
            </a:p>
          </p:txBody>
        </p:sp>
      </p:grpSp>
      <p:grpSp>
        <p:nvGrpSpPr>
          <p:cNvPr id="8" name="Grupp 7">
            <a:extLst>
              <a:ext uri="{FF2B5EF4-FFF2-40B4-BE49-F238E27FC236}">
                <a16:creationId xmlns:a16="http://schemas.microsoft.com/office/drawing/2014/main" id="{E8019F66-ED16-4ECC-337A-88DC1307A2D9}"/>
              </a:ext>
            </a:extLst>
          </p:cNvPr>
          <p:cNvGrpSpPr/>
          <p:nvPr/>
        </p:nvGrpSpPr>
        <p:grpSpPr>
          <a:xfrm>
            <a:off x="-471078" y="1726357"/>
            <a:ext cx="3878707" cy="3878707"/>
            <a:chOff x="13564853" y="-852549"/>
            <a:chExt cx="4491468" cy="4491468"/>
          </a:xfrm>
        </p:grpSpPr>
        <p:grpSp>
          <p:nvGrpSpPr>
            <p:cNvPr id="5" name="Grupp 4">
              <a:extLst>
                <a:ext uri="{FF2B5EF4-FFF2-40B4-BE49-F238E27FC236}">
                  <a16:creationId xmlns:a16="http://schemas.microsoft.com/office/drawing/2014/main" id="{5A7D9DF5-11FF-A20D-F9F8-E0D19F2B9705}"/>
                </a:ext>
              </a:extLst>
            </p:cNvPr>
            <p:cNvGrpSpPr/>
            <p:nvPr/>
          </p:nvGrpSpPr>
          <p:grpSpPr>
            <a:xfrm>
              <a:off x="13564853" y="-852549"/>
              <a:ext cx="4491468" cy="4491468"/>
              <a:chOff x="13133897" y="-421359"/>
              <a:chExt cx="6045132" cy="6045132"/>
            </a:xfrm>
          </p:grpSpPr>
          <p:pic>
            <p:nvPicPr>
              <p:cNvPr id="4" name="Bildobjekt 3" descr="En bild som visar Rektangel, stationär, design, pärm&#10;&#10;Automatiskt genererad beskrivning">
                <a:extLst>
                  <a:ext uri="{FF2B5EF4-FFF2-40B4-BE49-F238E27FC236}">
                    <a16:creationId xmlns:a16="http://schemas.microsoft.com/office/drawing/2014/main" id="{08AD9D36-7B02-2754-4E62-3BDCAF150D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33897" y="-421359"/>
                <a:ext cx="6045132" cy="6045132"/>
              </a:xfrm>
              <a:prstGeom prst="rect">
                <a:avLst/>
              </a:prstGeom>
            </p:spPr>
          </p:pic>
          <p:pic>
            <p:nvPicPr>
              <p:cNvPr id="58" name="Bildobjekt 57">
                <a:extLst>
                  <a:ext uri="{FF2B5EF4-FFF2-40B4-BE49-F238E27FC236}">
                    <a16:creationId xmlns:a16="http://schemas.microsoft.com/office/drawing/2014/main" id="{1ED7192A-6904-461B-9668-6978616D8A2D}"/>
                  </a:ext>
                </a:extLst>
              </p:cNvPr>
              <p:cNvPicPr preferRelativeResize="0">
                <a:picLocks/>
              </p:cNvPicPr>
              <p:nvPr/>
            </p:nvPicPr>
            <p:blipFill rotWithShape="1">
              <a:blip r:embed="rId5"/>
              <a:srcRect l="1147" t="138" r="248" b="798"/>
              <a:stretch/>
            </p:blipFill>
            <p:spPr>
              <a:xfrm>
                <a:off x="14956687" y="121006"/>
                <a:ext cx="2867576" cy="4753280"/>
              </a:xfrm>
              <a:prstGeom prst="rect">
                <a:avLst/>
              </a:prstGeom>
              <a:scene3d>
                <a:camera prst="isometricRightUp">
                  <a:rot lat="1500001" lon="18899996" rev="0"/>
                </a:camera>
                <a:lightRig rig="threePt" dir="t"/>
              </a:scene3d>
            </p:spPr>
          </p:pic>
        </p:grpSp>
        <p:pic>
          <p:nvPicPr>
            <p:cNvPr id="7" name="Bildobjekt 6">
              <a:extLst>
                <a:ext uri="{FF2B5EF4-FFF2-40B4-BE49-F238E27FC236}">
                  <a16:creationId xmlns:a16="http://schemas.microsoft.com/office/drawing/2014/main" id="{8FFA81CB-7192-CB63-74C5-837165B7609B}"/>
                </a:ext>
              </a:extLst>
            </p:cNvPr>
            <p:cNvPicPr>
              <a:picLocks noChangeAspect="1"/>
            </p:cNvPicPr>
            <p:nvPr/>
          </p:nvPicPr>
          <p:blipFill>
            <a:blip r:embed="rId6"/>
            <a:stretch>
              <a:fillRect/>
            </a:stretch>
          </p:blipFill>
          <p:spPr>
            <a:xfrm>
              <a:off x="14735625" y="293225"/>
              <a:ext cx="308229" cy="2867250"/>
            </a:xfrm>
            <a:prstGeom prst="rect">
              <a:avLst/>
            </a:prstGeom>
            <a:scene3d>
              <a:camera prst="isometricOffAxis2Left"/>
              <a:lightRig rig="threePt" dir="t"/>
            </a:scene3d>
            <a:sp3d z="12700"/>
          </p:spPr>
        </p:pic>
      </p:grpSp>
      <p:sp>
        <p:nvSpPr>
          <p:cNvPr id="9" name="Rektangel 8">
            <a:extLst>
              <a:ext uri="{FF2B5EF4-FFF2-40B4-BE49-F238E27FC236}">
                <a16:creationId xmlns:a16="http://schemas.microsoft.com/office/drawing/2014/main" id="{26A26394-DDC7-6A43-20F0-90521F3AE060}"/>
              </a:ext>
            </a:extLst>
          </p:cNvPr>
          <p:cNvSpPr/>
          <p:nvPr/>
        </p:nvSpPr>
        <p:spPr>
          <a:xfrm>
            <a:off x="12231400" y="1138420"/>
            <a:ext cx="12192000" cy="5177199"/>
          </a:xfrm>
          <a:prstGeom prst="rect">
            <a:avLst/>
          </a:prstGeom>
          <a:solidFill>
            <a:srgbClr val="FFF2B0">
              <a:alpha val="50000"/>
            </a:srgbClr>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1166092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2ECBD87-7C23-A094-3CD2-0BF79944E059}"/>
              </a:ext>
            </a:extLst>
          </p:cNvPr>
          <p:cNvSpPr/>
          <p:nvPr/>
        </p:nvSpPr>
        <p:spPr>
          <a:xfrm>
            <a:off x="0" y="1138636"/>
            <a:ext cx="12192000" cy="5177199"/>
          </a:xfrm>
          <a:prstGeom prst="rect">
            <a:avLst/>
          </a:prstGeom>
          <a:solidFill>
            <a:srgbClr val="FFF2B0">
              <a:alpha val="50000"/>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4" name="Rubrik 3">
            <a:extLst>
              <a:ext uri="{FF2B5EF4-FFF2-40B4-BE49-F238E27FC236}">
                <a16:creationId xmlns:a16="http://schemas.microsoft.com/office/drawing/2014/main" id="{FA7AE140-709B-4AE0-9073-DA6D4CF6BC40}"/>
              </a:ext>
            </a:extLst>
          </p:cNvPr>
          <p:cNvSpPr>
            <a:spLocks noGrp="1"/>
          </p:cNvSpPr>
          <p:nvPr>
            <p:ph type="title"/>
          </p:nvPr>
        </p:nvSpPr>
        <p:spPr/>
        <p:txBody>
          <a:bodyPr/>
          <a:lstStyle/>
          <a:p>
            <a:r>
              <a:rPr lang="sv-SE" dirty="0"/>
              <a:t>Ett arbete i sex steg</a:t>
            </a:r>
          </a:p>
        </p:txBody>
      </p:sp>
      <p:pic>
        <p:nvPicPr>
          <p:cNvPr id="8" name="Bildobjekt 7">
            <a:extLst>
              <a:ext uri="{FF2B5EF4-FFF2-40B4-BE49-F238E27FC236}">
                <a16:creationId xmlns:a16="http://schemas.microsoft.com/office/drawing/2014/main" id="{D8F445E7-0220-D5EB-BC0B-C1AF6329DD80}"/>
              </a:ext>
            </a:extLst>
          </p:cNvPr>
          <p:cNvPicPr>
            <a:picLocks noChangeAspect="1"/>
          </p:cNvPicPr>
          <p:nvPr/>
        </p:nvPicPr>
        <p:blipFill>
          <a:blip r:embed="rId3"/>
          <a:stretch>
            <a:fillRect/>
          </a:stretch>
        </p:blipFill>
        <p:spPr>
          <a:xfrm>
            <a:off x="1702656" y="1255716"/>
            <a:ext cx="8632684" cy="5060119"/>
          </a:xfrm>
          <a:prstGeom prst="rect">
            <a:avLst/>
          </a:prstGeom>
        </p:spPr>
      </p:pic>
    </p:spTree>
    <p:extLst>
      <p:ext uri="{BB962C8B-B14F-4D97-AF65-F5344CB8AC3E}">
        <p14:creationId xmlns:p14="http://schemas.microsoft.com/office/powerpoint/2010/main" val="777520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9B34855-434D-67AC-E48D-F90F7BBF17DA}"/>
              </a:ext>
            </a:extLst>
          </p:cNvPr>
          <p:cNvSpPr/>
          <p:nvPr/>
        </p:nvSpPr>
        <p:spPr>
          <a:xfrm>
            <a:off x="0" y="1138636"/>
            <a:ext cx="12192000" cy="5177199"/>
          </a:xfrm>
          <a:prstGeom prst="rect">
            <a:avLst/>
          </a:prstGeom>
          <a:solidFill>
            <a:srgbClr val="FFF2B0">
              <a:alpha val="50000"/>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A1FD864B-C629-F144-6EAF-B01B605D6D7B}"/>
              </a:ext>
            </a:extLst>
          </p:cNvPr>
          <p:cNvSpPr>
            <a:spLocks noGrp="1"/>
          </p:cNvSpPr>
          <p:nvPr>
            <p:ph type="title"/>
          </p:nvPr>
        </p:nvSpPr>
        <p:spPr/>
        <p:txBody>
          <a:bodyPr>
            <a:normAutofit/>
          </a:bodyPr>
          <a:lstStyle/>
          <a:p>
            <a:r>
              <a:rPr lang="sv-SE" dirty="0"/>
              <a:t>Instruktion för kontinuitetspärm</a:t>
            </a:r>
          </a:p>
        </p:txBody>
      </p:sp>
      <p:grpSp>
        <p:nvGrpSpPr>
          <p:cNvPr id="5" name="Grupp 4">
            <a:extLst>
              <a:ext uri="{FF2B5EF4-FFF2-40B4-BE49-F238E27FC236}">
                <a16:creationId xmlns:a16="http://schemas.microsoft.com/office/drawing/2014/main" id="{89CD1D79-BF83-877B-3801-FE4E98BD9735}"/>
              </a:ext>
            </a:extLst>
          </p:cNvPr>
          <p:cNvGrpSpPr/>
          <p:nvPr/>
        </p:nvGrpSpPr>
        <p:grpSpPr>
          <a:xfrm>
            <a:off x="407988" y="1875595"/>
            <a:ext cx="5326062" cy="3918859"/>
            <a:chOff x="2309561" y="4561131"/>
            <a:chExt cx="1287265" cy="1872328"/>
          </a:xfrm>
        </p:grpSpPr>
        <p:sp>
          <p:nvSpPr>
            <p:cNvPr id="6" name="Rektangel: ett klippt hörn 5">
              <a:extLst>
                <a:ext uri="{FF2B5EF4-FFF2-40B4-BE49-F238E27FC236}">
                  <a16:creationId xmlns:a16="http://schemas.microsoft.com/office/drawing/2014/main" id="{3A201A42-14CB-CC94-9F1C-B5A85ADCC028}"/>
                </a:ext>
              </a:extLst>
            </p:cNvPr>
            <p:cNvSpPr/>
            <p:nvPr/>
          </p:nvSpPr>
          <p:spPr>
            <a:xfrm rot="10800000" flipH="1">
              <a:off x="2309562" y="4561131"/>
              <a:ext cx="1287264" cy="1872328"/>
            </a:xfrm>
            <a:prstGeom prst="snip1Rect">
              <a:avLst/>
            </a:prstGeom>
            <a:solidFill>
              <a:schemeClr val="bg2"/>
            </a:solidFill>
            <a:ln w="645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lgn="l">
                <a:buFont typeface="Arial" panose="020B0604020202020204" pitchFamily="34" charset="0"/>
                <a:buChar char="•"/>
              </a:pPr>
              <a:endParaRPr lang="sv-SE" b="1"/>
            </a:p>
          </p:txBody>
        </p:sp>
        <p:sp>
          <p:nvSpPr>
            <p:cNvPr id="7" name="Bild 21">
              <a:extLst>
                <a:ext uri="{FF2B5EF4-FFF2-40B4-BE49-F238E27FC236}">
                  <a16:creationId xmlns:a16="http://schemas.microsoft.com/office/drawing/2014/main" id="{8FDEF37E-EDD2-F538-A6D5-ACE664611CC1}"/>
                </a:ext>
              </a:extLst>
            </p:cNvPr>
            <p:cNvSpPr/>
            <p:nvPr/>
          </p:nvSpPr>
          <p:spPr>
            <a:xfrm>
              <a:off x="2309561" y="4561131"/>
              <a:ext cx="1287264" cy="1872328"/>
            </a:xfrm>
            <a:custGeom>
              <a:avLst/>
              <a:gdLst>
                <a:gd name="connsiteX0" fmla="*/ 0 w 1402137"/>
                <a:gd name="connsiteY0" fmla="*/ 0 h 2124455"/>
                <a:gd name="connsiteX1" fmla="*/ 1402138 w 1402137"/>
                <a:gd name="connsiteY1" fmla="*/ 0 h 2124455"/>
                <a:gd name="connsiteX2" fmla="*/ 1402138 w 1402137"/>
                <a:gd name="connsiteY2" fmla="*/ 2124456 h 2124455"/>
                <a:gd name="connsiteX3" fmla="*/ 0 w 1402137"/>
                <a:gd name="connsiteY3" fmla="*/ 2124456 h 2124455"/>
              </a:gdLst>
              <a:ahLst/>
              <a:cxnLst>
                <a:cxn ang="0">
                  <a:pos x="connsiteX0" y="connsiteY0"/>
                </a:cxn>
                <a:cxn ang="0">
                  <a:pos x="connsiteX1" y="connsiteY1"/>
                </a:cxn>
                <a:cxn ang="0">
                  <a:pos x="connsiteX2" y="connsiteY2"/>
                </a:cxn>
                <a:cxn ang="0">
                  <a:pos x="connsiteX3" y="connsiteY3"/>
                </a:cxn>
              </a:cxnLst>
              <a:rect l="l" t="t" r="r" b="b"/>
              <a:pathLst>
                <a:path w="1402137" h="2124455">
                  <a:moveTo>
                    <a:pt x="0" y="0"/>
                  </a:moveTo>
                  <a:lnTo>
                    <a:pt x="1402138" y="0"/>
                  </a:lnTo>
                  <a:lnTo>
                    <a:pt x="1402138" y="2124456"/>
                  </a:lnTo>
                  <a:lnTo>
                    <a:pt x="0" y="2124456"/>
                  </a:lnTo>
                  <a:close/>
                </a:path>
              </a:pathLst>
            </a:custGeom>
            <a:noFill/>
            <a:ln w="6452" cap="flat">
              <a:noFill/>
              <a:prstDash val="solid"/>
              <a:miter/>
            </a:ln>
          </p:spPr>
          <p:txBody>
            <a:bodyPr lIns="144000" tIns="108000" rIns="144000" bIns="144000" rtlCol="0" anchor="t" anchorCtr="0"/>
            <a:lstStyle/>
            <a:p>
              <a:r>
                <a:rPr lang="sv-SE" sz="2000" dirty="0">
                  <a:latin typeface="+mj-lt"/>
                </a:rPr>
                <a:t>För specifik verksamhet</a:t>
              </a:r>
            </a:p>
            <a:p>
              <a:endParaRPr lang="sv-SE" sz="2000" dirty="0">
                <a:latin typeface="+mj-lt"/>
              </a:endParaRPr>
            </a:p>
            <a:p>
              <a:pPr marL="285750" indent="-285750">
                <a:buFont typeface="Arial" panose="020B0604020202020204" pitchFamily="34" charset="0"/>
                <a:buChar char="•"/>
              </a:pPr>
              <a:r>
                <a:rPr lang="sv-SE" dirty="0"/>
                <a:t>Det finns en pärm på varje arbetsplats</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dirty="0"/>
                <a:t>Alla ska veta var den finns på arbetsplatsen. </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dirty="0"/>
                <a:t>Aktivera en plan:</a:t>
              </a:r>
            </a:p>
            <a:p>
              <a:pPr marL="742950" lvl="1" indent="-285750">
                <a:buFont typeface="Arial" panose="020B0604020202020204" pitchFamily="34" charset="0"/>
                <a:buChar char="•"/>
              </a:pPr>
              <a:r>
                <a:rPr lang="sv-SE" dirty="0"/>
                <a:t>när det finns risk att de vi är till för inte får sina grundläggande behov tillgodosedda</a:t>
              </a:r>
            </a:p>
            <a:p>
              <a:pPr marL="742950" lvl="1" indent="-285750">
                <a:buFont typeface="Arial" panose="020B0604020202020204" pitchFamily="34" charset="0"/>
                <a:buChar char="•"/>
              </a:pPr>
              <a:r>
                <a:rPr lang="sv-SE" dirty="0"/>
                <a:t>när det blir en större påverkan på verksamheten.</a:t>
              </a:r>
            </a:p>
          </p:txBody>
        </p:sp>
      </p:grpSp>
      <p:grpSp>
        <p:nvGrpSpPr>
          <p:cNvPr id="17" name="Grupp 16">
            <a:extLst>
              <a:ext uri="{FF2B5EF4-FFF2-40B4-BE49-F238E27FC236}">
                <a16:creationId xmlns:a16="http://schemas.microsoft.com/office/drawing/2014/main" id="{3F474E13-BBD8-C629-1667-D847FE8E5BBD}"/>
              </a:ext>
            </a:extLst>
          </p:cNvPr>
          <p:cNvGrpSpPr/>
          <p:nvPr/>
        </p:nvGrpSpPr>
        <p:grpSpPr>
          <a:xfrm>
            <a:off x="6096000" y="1875595"/>
            <a:ext cx="5688011" cy="3918859"/>
            <a:chOff x="2309561" y="4561131"/>
            <a:chExt cx="1287265" cy="1872328"/>
          </a:xfrm>
        </p:grpSpPr>
        <p:sp>
          <p:nvSpPr>
            <p:cNvPr id="18" name="Rektangel: ett klippt hörn 17">
              <a:extLst>
                <a:ext uri="{FF2B5EF4-FFF2-40B4-BE49-F238E27FC236}">
                  <a16:creationId xmlns:a16="http://schemas.microsoft.com/office/drawing/2014/main" id="{027B9056-657F-97EE-4101-D11379531E66}"/>
                </a:ext>
              </a:extLst>
            </p:cNvPr>
            <p:cNvSpPr/>
            <p:nvPr/>
          </p:nvSpPr>
          <p:spPr>
            <a:xfrm rot="10800000" flipH="1">
              <a:off x="2309562" y="4561131"/>
              <a:ext cx="1287264" cy="1872328"/>
            </a:xfrm>
            <a:prstGeom prst="snip1Rect">
              <a:avLst/>
            </a:prstGeom>
            <a:solidFill>
              <a:schemeClr val="bg2"/>
            </a:solidFill>
            <a:ln w="645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lgn="l">
                <a:buFont typeface="Arial" panose="020B0604020202020204" pitchFamily="34" charset="0"/>
                <a:buChar char="•"/>
              </a:pPr>
              <a:endParaRPr lang="sv-SE" b="1"/>
            </a:p>
          </p:txBody>
        </p:sp>
        <p:sp>
          <p:nvSpPr>
            <p:cNvPr id="19" name="Bild 21">
              <a:extLst>
                <a:ext uri="{FF2B5EF4-FFF2-40B4-BE49-F238E27FC236}">
                  <a16:creationId xmlns:a16="http://schemas.microsoft.com/office/drawing/2014/main" id="{23F741A8-51E3-298E-4BFB-CA449BC310AE}"/>
                </a:ext>
              </a:extLst>
            </p:cNvPr>
            <p:cNvSpPr/>
            <p:nvPr/>
          </p:nvSpPr>
          <p:spPr>
            <a:xfrm>
              <a:off x="2309561" y="4561131"/>
              <a:ext cx="1287264" cy="1872328"/>
            </a:xfrm>
            <a:custGeom>
              <a:avLst/>
              <a:gdLst>
                <a:gd name="connsiteX0" fmla="*/ 0 w 1402137"/>
                <a:gd name="connsiteY0" fmla="*/ 0 h 2124455"/>
                <a:gd name="connsiteX1" fmla="*/ 1402138 w 1402137"/>
                <a:gd name="connsiteY1" fmla="*/ 0 h 2124455"/>
                <a:gd name="connsiteX2" fmla="*/ 1402138 w 1402137"/>
                <a:gd name="connsiteY2" fmla="*/ 2124456 h 2124455"/>
                <a:gd name="connsiteX3" fmla="*/ 0 w 1402137"/>
                <a:gd name="connsiteY3" fmla="*/ 2124456 h 2124455"/>
              </a:gdLst>
              <a:ahLst/>
              <a:cxnLst>
                <a:cxn ang="0">
                  <a:pos x="connsiteX0" y="connsiteY0"/>
                </a:cxn>
                <a:cxn ang="0">
                  <a:pos x="connsiteX1" y="connsiteY1"/>
                </a:cxn>
                <a:cxn ang="0">
                  <a:pos x="connsiteX2" y="connsiteY2"/>
                </a:cxn>
                <a:cxn ang="0">
                  <a:pos x="connsiteX3" y="connsiteY3"/>
                </a:cxn>
              </a:cxnLst>
              <a:rect l="l" t="t" r="r" b="b"/>
              <a:pathLst>
                <a:path w="1402137" h="2124455">
                  <a:moveTo>
                    <a:pt x="0" y="0"/>
                  </a:moveTo>
                  <a:lnTo>
                    <a:pt x="1402138" y="0"/>
                  </a:lnTo>
                  <a:lnTo>
                    <a:pt x="1402138" y="2124456"/>
                  </a:lnTo>
                  <a:lnTo>
                    <a:pt x="0" y="2124456"/>
                  </a:lnTo>
                  <a:close/>
                </a:path>
              </a:pathLst>
            </a:custGeom>
            <a:noFill/>
            <a:ln w="6452" cap="flat">
              <a:noFill/>
              <a:prstDash val="solid"/>
              <a:miter/>
            </a:ln>
          </p:spPr>
          <p:txBody>
            <a:bodyPr lIns="144000" tIns="108000" rIns="144000" bIns="144000" rtlCol="0" anchor="t" anchorCtr="0"/>
            <a:lstStyle/>
            <a:p>
              <a:r>
                <a:rPr lang="sv-SE" sz="2000" dirty="0">
                  <a:latin typeface="+mj-lt"/>
                </a:rPr>
                <a:t>Förvaltningen</a:t>
              </a:r>
            </a:p>
            <a:p>
              <a:endParaRPr lang="sv-SE" dirty="0">
                <a:latin typeface="+mj-lt"/>
              </a:endParaRPr>
            </a:p>
            <a:p>
              <a:pPr marL="285750" indent="-285750">
                <a:buFont typeface="Arial" panose="020B0604020202020204" pitchFamily="34" charset="0"/>
                <a:buChar char="•"/>
              </a:pPr>
              <a:r>
                <a:rPr lang="sv-SE" dirty="0"/>
                <a:t>Avdelningschefen tar beslutar planerna och bestämmer vad som finns i pärmen. </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dirty="0"/>
                <a:t>Pärmen ser likadan ut i hela förvaltningen, men varje avdelning har egna planer. Planerna är samma för hela avdelningar.</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dirty="0"/>
                <a:t>Planerna revideras en gång per år.</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dirty="0"/>
                <a:t>Pärmen finns digitalt under styrande dokument, sök efter ”kontinuitetspärm” för att hitta den.</a:t>
              </a:r>
            </a:p>
          </p:txBody>
        </p:sp>
      </p:grpSp>
    </p:spTree>
    <p:extLst>
      <p:ext uri="{BB962C8B-B14F-4D97-AF65-F5344CB8AC3E}">
        <p14:creationId xmlns:p14="http://schemas.microsoft.com/office/powerpoint/2010/main" val="729880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ktangel 17">
            <a:extLst>
              <a:ext uri="{FF2B5EF4-FFF2-40B4-BE49-F238E27FC236}">
                <a16:creationId xmlns:a16="http://schemas.microsoft.com/office/drawing/2014/main" id="{ED957074-56F1-31BB-20E2-3E7E08B7C631}"/>
              </a:ext>
            </a:extLst>
          </p:cNvPr>
          <p:cNvSpPr/>
          <p:nvPr/>
        </p:nvSpPr>
        <p:spPr>
          <a:xfrm>
            <a:off x="0" y="1138636"/>
            <a:ext cx="12192000" cy="5177199"/>
          </a:xfrm>
          <a:prstGeom prst="rect">
            <a:avLst/>
          </a:prstGeom>
          <a:solidFill>
            <a:srgbClr val="FFF2B0">
              <a:alpha val="50000"/>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3747DA1A-D561-48A3-AE5E-70BC25858816}"/>
              </a:ext>
            </a:extLst>
          </p:cNvPr>
          <p:cNvSpPr>
            <a:spLocks noGrp="1"/>
          </p:cNvSpPr>
          <p:nvPr>
            <p:ph type="title"/>
          </p:nvPr>
        </p:nvSpPr>
        <p:spPr/>
        <p:txBody>
          <a:bodyPr/>
          <a:lstStyle/>
          <a:p>
            <a:r>
              <a:rPr lang="sv-SE" dirty="0"/>
              <a:t>Ansvar och roller</a:t>
            </a:r>
          </a:p>
        </p:txBody>
      </p:sp>
      <p:cxnSp>
        <p:nvCxnSpPr>
          <p:cNvPr id="5" name="Rak koppling 4">
            <a:extLst>
              <a:ext uri="{FF2B5EF4-FFF2-40B4-BE49-F238E27FC236}">
                <a16:creationId xmlns:a16="http://schemas.microsoft.com/office/drawing/2014/main" id="{EBD26B83-61BD-65E7-5E2F-48259301169F}"/>
              </a:ext>
            </a:extLst>
          </p:cNvPr>
          <p:cNvCxnSpPr>
            <a:cxnSpLocks/>
          </p:cNvCxnSpPr>
          <p:nvPr/>
        </p:nvCxnSpPr>
        <p:spPr>
          <a:xfrm flipV="1">
            <a:off x="3147183" y="2975965"/>
            <a:ext cx="0" cy="1173013"/>
          </a:xfrm>
          <a:prstGeom prst="line">
            <a:avLst/>
          </a:prstGeom>
          <a:ln w="127000">
            <a:solidFill>
              <a:schemeClr val="bg2"/>
            </a:solidFill>
          </a:ln>
        </p:spPr>
        <p:style>
          <a:lnRef idx="1">
            <a:schemeClr val="accent6"/>
          </a:lnRef>
          <a:fillRef idx="0">
            <a:schemeClr val="accent6"/>
          </a:fillRef>
          <a:effectRef idx="0">
            <a:schemeClr val="accent6"/>
          </a:effectRef>
          <a:fontRef idx="minor">
            <a:schemeClr val="tx1"/>
          </a:fontRef>
        </p:style>
      </p:cxnSp>
      <p:sp>
        <p:nvSpPr>
          <p:cNvPr id="6" name="textruta 5">
            <a:extLst>
              <a:ext uri="{FF2B5EF4-FFF2-40B4-BE49-F238E27FC236}">
                <a16:creationId xmlns:a16="http://schemas.microsoft.com/office/drawing/2014/main" id="{A0D2997B-23F7-5EF4-0221-AFA01588476D}"/>
              </a:ext>
            </a:extLst>
          </p:cNvPr>
          <p:cNvSpPr txBox="1"/>
          <p:nvPr/>
        </p:nvSpPr>
        <p:spPr>
          <a:xfrm>
            <a:off x="3435022" y="2975965"/>
            <a:ext cx="7189435" cy="928588"/>
          </a:xfrm>
          <a:prstGeom prst="rect">
            <a:avLst/>
          </a:prstGeom>
          <a:noFill/>
        </p:spPr>
        <p:txBody>
          <a:bodyPr wrap="square" lIns="0" tIns="0" rIns="0" bIns="0">
            <a:spAutoFit/>
          </a:bodyPr>
          <a:lstStyle/>
          <a:p>
            <a:pPr>
              <a:lnSpc>
                <a:spcPct val="115000"/>
              </a:lnSpc>
              <a:spcAft>
                <a:spcPts val="800"/>
              </a:spcAft>
            </a:pPr>
            <a:r>
              <a:rPr lang="sv-SE" dirty="0"/>
              <a:t>Ansvarar för att skriva lokala tillägg och fylla i kontaktuppgifter till nödvändiga kontakter. Informerar verksamhetschefen vid behov och lägger till tomma händelseloggar efter kritiska avbrott och vid behov.</a:t>
            </a:r>
          </a:p>
        </p:txBody>
      </p:sp>
      <p:cxnSp>
        <p:nvCxnSpPr>
          <p:cNvPr id="8" name="Rak koppling 7">
            <a:extLst>
              <a:ext uri="{FF2B5EF4-FFF2-40B4-BE49-F238E27FC236}">
                <a16:creationId xmlns:a16="http://schemas.microsoft.com/office/drawing/2014/main" id="{54490104-C408-3F66-D294-522B8B002921}"/>
              </a:ext>
            </a:extLst>
          </p:cNvPr>
          <p:cNvCxnSpPr>
            <a:cxnSpLocks/>
          </p:cNvCxnSpPr>
          <p:nvPr/>
        </p:nvCxnSpPr>
        <p:spPr>
          <a:xfrm flipV="1">
            <a:off x="3168260" y="4380421"/>
            <a:ext cx="0" cy="1173013"/>
          </a:xfrm>
          <a:prstGeom prst="line">
            <a:avLst/>
          </a:prstGeom>
          <a:ln w="127000">
            <a:solidFill>
              <a:schemeClr val="bg2"/>
            </a:solidFill>
          </a:ln>
        </p:spPr>
        <p:style>
          <a:lnRef idx="1">
            <a:schemeClr val="accent6"/>
          </a:lnRef>
          <a:fillRef idx="0">
            <a:schemeClr val="accent6"/>
          </a:fillRef>
          <a:effectRef idx="0">
            <a:schemeClr val="accent6"/>
          </a:effectRef>
          <a:fontRef idx="minor">
            <a:schemeClr val="tx1"/>
          </a:fontRef>
        </p:style>
      </p:cxnSp>
      <p:sp>
        <p:nvSpPr>
          <p:cNvPr id="9" name="textruta 8">
            <a:extLst>
              <a:ext uri="{FF2B5EF4-FFF2-40B4-BE49-F238E27FC236}">
                <a16:creationId xmlns:a16="http://schemas.microsoft.com/office/drawing/2014/main" id="{1106D023-8040-1D9A-90E3-018C399C2357}"/>
              </a:ext>
            </a:extLst>
          </p:cNvPr>
          <p:cNvSpPr txBox="1"/>
          <p:nvPr/>
        </p:nvSpPr>
        <p:spPr>
          <a:xfrm>
            <a:off x="3401868" y="4380421"/>
            <a:ext cx="7189434" cy="928588"/>
          </a:xfrm>
          <a:prstGeom prst="rect">
            <a:avLst/>
          </a:prstGeom>
          <a:noFill/>
        </p:spPr>
        <p:txBody>
          <a:bodyPr wrap="square" lIns="0" tIns="0" rIns="0" bIns="0">
            <a:spAutoFit/>
          </a:bodyPr>
          <a:lstStyle/>
          <a:p>
            <a:pPr>
              <a:lnSpc>
                <a:spcPct val="115000"/>
              </a:lnSpc>
              <a:spcAft>
                <a:spcPts val="800"/>
              </a:spcAft>
            </a:pPr>
            <a:r>
              <a:rPr lang="sv-SE" dirty="0"/>
              <a:t>Ansvarar för att kontakta enhetschefen när det blir ett avbrott och följa kontinuitetsplanerna. Fylla i händelseloggen och lämna till närmsta enhetschef efter kritiskt avbrott eller vid behov. </a:t>
            </a:r>
          </a:p>
        </p:txBody>
      </p:sp>
      <p:cxnSp>
        <p:nvCxnSpPr>
          <p:cNvPr id="11" name="Rak koppling 10">
            <a:extLst>
              <a:ext uri="{FF2B5EF4-FFF2-40B4-BE49-F238E27FC236}">
                <a16:creationId xmlns:a16="http://schemas.microsoft.com/office/drawing/2014/main" id="{33F11BB0-1D3C-E44F-737C-A638A89B5F2F}"/>
              </a:ext>
            </a:extLst>
          </p:cNvPr>
          <p:cNvCxnSpPr>
            <a:cxnSpLocks/>
          </p:cNvCxnSpPr>
          <p:nvPr/>
        </p:nvCxnSpPr>
        <p:spPr>
          <a:xfrm flipV="1">
            <a:off x="3168261" y="1571509"/>
            <a:ext cx="0" cy="1173013"/>
          </a:xfrm>
          <a:prstGeom prst="line">
            <a:avLst/>
          </a:prstGeom>
          <a:ln w="127000">
            <a:solidFill>
              <a:schemeClr val="bg2"/>
            </a:solidFill>
          </a:ln>
        </p:spPr>
        <p:style>
          <a:lnRef idx="1">
            <a:schemeClr val="accent6"/>
          </a:lnRef>
          <a:fillRef idx="0">
            <a:schemeClr val="accent6"/>
          </a:fillRef>
          <a:effectRef idx="0">
            <a:schemeClr val="accent6"/>
          </a:effectRef>
          <a:fontRef idx="minor">
            <a:schemeClr val="tx1"/>
          </a:fontRef>
        </p:style>
      </p:cxnSp>
      <p:sp>
        <p:nvSpPr>
          <p:cNvPr id="12" name="textruta 11">
            <a:extLst>
              <a:ext uri="{FF2B5EF4-FFF2-40B4-BE49-F238E27FC236}">
                <a16:creationId xmlns:a16="http://schemas.microsoft.com/office/drawing/2014/main" id="{1D293A6F-3DA8-F7E2-3053-D015540A76AE}"/>
              </a:ext>
            </a:extLst>
          </p:cNvPr>
          <p:cNvSpPr txBox="1"/>
          <p:nvPr/>
        </p:nvSpPr>
        <p:spPr>
          <a:xfrm>
            <a:off x="3401875" y="1571509"/>
            <a:ext cx="6176389" cy="281103"/>
          </a:xfrm>
          <a:prstGeom prst="rect">
            <a:avLst/>
          </a:prstGeom>
          <a:noFill/>
        </p:spPr>
        <p:txBody>
          <a:bodyPr wrap="square" lIns="0" tIns="0" rIns="0" bIns="0">
            <a:spAutoFit/>
          </a:bodyPr>
          <a:lstStyle/>
          <a:p>
            <a:pPr>
              <a:lnSpc>
                <a:spcPct val="110000"/>
              </a:lnSpc>
              <a:spcAft>
                <a:spcPts val="800"/>
              </a:spcAft>
            </a:pPr>
            <a:r>
              <a:rPr lang="sv-SE" dirty="0"/>
              <a:t>Ansvarar för att uppdatera planerna för hela avdelningen.</a:t>
            </a:r>
          </a:p>
        </p:txBody>
      </p:sp>
      <p:sp>
        <p:nvSpPr>
          <p:cNvPr id="13" name="textruta 12">
            <a:extLst>
              <a:ext uri="{FF2B5EF4-FFF2-40B4-BE49-F238E27FC236}">
                <a16:creationId xmlns:a16="http://schemas.microsoft.com/office/drawing/2014/main" id="{D96150C1-563A-0978-273D-FF6B83AD1C1C}"/>
              </a:ext>
            </a:extLst>
          </p:cNvPr>
          <p:cNvSpPr txBox="1"/>
          <p:nvPr/>
        </p:nvSpPr>
        <p:spPr>
          <a:xfrm>
            <a:off x="37651" y="1697345"/>
            <a:ext cx="2896995" cy="321498"/>
          </a:xfrm>
          <a:prstGeom prst="rect">
            <a:avLst/>
          </a:prstGeom>
          <a:noFill/>
        </p:spPr>
        <p:txBody>
          <a:bodyPr wrap="square" lIns="0" tIns="0" rIns="0" bIns="0">
            <a:spAutoFit/>
          </a:bodyPr>
          <a:lstStyle/>
          <a:p>
            <a:pPr algn="r">
              <a:lnSpc>
                <a:spcPct val="110000"/>
              </a:lnSpc>
            </a:pPr>
            <a:r>
              <a:rPr lang="sv-SE" sz="2000" dirty="0">
                <a:latin typeface="+mj-lt"/>
              </a:rPr>
              <a:t>Verksamhetschef</a:t>
            </a:r>
          </a:p>
        </p:txBody>
      </p:sp>
      <p:sp>
        <p:nvSpPr>
          <p:cNvPr id="14" name="textruta 13">
            <a:extLst>
              <a:ext uri="{FF2B5EF4-FFF2-40B4-BE49-F238E27FC236}">
                <a16:creationId xmlns:a16="http://schemas.microsoft.com/office/drawing/2014/main" id="{7EFCB2B2-8605-3FAB-8ECD-998CB010CD6B}"/>
              </a:ext>
            </a:extLst>
          </p:cNvPr>
          <p:cNvSpPr txBox="1"/>
          <p:nvPr/>
        </p:nvSpPr>
        <p:spPr>
          <a:xfrm>
            <a:off x="37650" y="2975965"/>
            <a:ext cx="2896995" cy="321498"/>
          </a:xfrm>
          <a:prstGeom prst="rect">
            <a:avLst/>
          </a:prstGeom>
          <a:noFill/>
        </p:spPr>
        <p:txBody>
          <a:bodyPr wrap="square" lIns="0" tIns="0" rIns="0" bIns="0">
            <a:spAutoFit/>
          </a:bodyPr>
          <a:lstStyle/>
          <a:p>
            <a:pPr algn="r">
              <a:lnSpc>
                <a:spcPct val="110000"/>
              </a:lnSpc>
            </a:pPr>
            <a:r>
              <a:rPr lang="sv-SE" sz="2000" dirty="0">
                <a:latin typeface="+mj-lt"/>
              </a:rPr>
              <a:t>Enhetschef</a:t>
            </a:r>
          </a:p>
        </p:txBody>
      </p:sp>
      <p:sp>
        <p:nvSpPr>
          <p:cNvPr id="15" name="textruta 14">
            <a:extLst>
              <a:ext uri="{FF2B5EF4-FFF2-40B4-BE49-F238E27FC236}">
                <a16:creationId xmlns:a16="http://schemas.microsoft.com/office/drawing/2014/main" id="{252B2651-133B-0D54-F1F7-CD71DFEC9882}"/>
              </a:ext>
            </a:extLst>
          </p:cNvPr>
          <p:cNvSpPr txBox="1"/>
          <p:nvPr/>
        </p:nvSpPr>
        <p:spPr>
          <a:xfrm>
            <a:off x="37650" y="4380421"/>
            <a:ext cx="2896995" cy="321498"/>
          </a:xfrm>
          <a:prstGeom prst="rect">
            <a:avLst/>
          </a:prstGeom>
          <a:noFill/>
        </p:spPr>
        <p:txBody>
          <a:bodyPr wrap="square" lIns="0" tIns="0" rIns="0" bIns="0">
            <a:spAutoFit/>
          </a:bodyPr>
          <a:lstStyle/>
          <a:p>
            <a:pPr algn="r">
              <a:lnSpc>
                <a:spcPct val="110000"/>
              </a:lnSpc>
            </a:pPr>
            <a:r>
              <a:rPr lang="sv-SE" sz="2000" dirty="0">
                <a:latin typeface="+mj-lt"/>
              </a:rPr>
              <a:t>Medarbetare</a:t>
            </a:r>
          </a:p>
        </p:txBody>
      </p:sp>
    </p:spTree>
    <p:extLst>
      <p:ext uri="{BB962C8B-B14F-4D97-AF65-F5344CB8AC3E}">
        <p14:creationId xmlns:p14="http://schemas.microsoft.com/office/powerpoint/2010/main" val="1380461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Lst>
  </p:timing>
</p:sld>
</file>

<file path=ppt/theme/theme1.xml><?xml version="1.0" encoding="utf-8"?>
<a:theme xmlns:a="http://schemas.openxmlformats.org/drawingml/2006/main" name="Göteborgs Stad – Blå dekor">
  <a:themeElements>
    <a:clrScheme name="Göteborgs Stad mörka">
      <a:dk1>
        <a:srgbClr val="1F1F1F"/>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Göteborgs Stad Powerpoint">
      <a:majorFont>
        <a:latin typeface="Arial Black"/>
        <a:ea typeface=""/>
        <a:cs typeface=""/>
      </a:majorFont>
      <a:minorFont>
        <a:latin typeface="Arial"/>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potx" id="{56B1DC07-6D57-4D31-8580-18CBCFD8CE66}" vid="{D4275864-D5AC-4A6B-BAA4-0EFC7814A7AF}"/>
    </a:ext>
  </a:extLst>
</a:theme>
</file>

<file path=ppt/theme/theme10.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öteborgs Stad – Mörkblå dekor">
  <a:themeElements>
    <a:clrScheme name="Göteborgs Stad mörka">
      <a:dk1>
        <a:srgbClr val="1F1F1F"/>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potx" id="{56B1DC07-6D57-4D31-8580-18CBCFD8CE66}" vid="{160985AA-21DA-4BAA-AF4F-CD6B28ABF57C}"/>
    </a:ext>
  </a:extLst>
</a:theme>
</file>

<file path=ppt/theme/theme3.xml><?xml version="1.0" encoding="utf-8"?>
<a:theme xmlns:a="http://schemas.openxmlformats.org/drawingml/2006/main" name="Göteborgs Stad – Röd dekor">
  <a:themeElements>
    <a:clrScheme name="Göteborgs Stad mörka">
      <a:dk1>
        <a:srgbClr val="1F1F1F"/>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potx" id="{56B1DC07-6D57-4D31-8580-18CBCFD8CE66}" vid="{F3052FB0-4E90-4F3B-99EE-8A8B9FE8EA24}"/>
    </a:ext>
  </a:extLst>
</a:theme>
</file>

<file path=ppt/theme/theme4.xml><?xml version="1.0" encoding="utf-8"?>
<a:theme xmlns:a="http://schemas.openxmlformats.org/drawingml/2006/main" name="Göteborgs Stad – Turkos dekor">
  <a:themeElements>
    <a:clrScheme name="Göteborgs Stad mörka">
      <a:dk1>
        <a:srgbClr val="1F1F1F"/>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potx" id="{56B1DC07-6D57-4D31-8580-18CBCFD8CE66}" vid="{2761E6E0-747E-414E-B11C-2A635FB0105D}"/>
    </a:ext>
  </a:extLst>
</a:theme>
</file>

<file path=ppt/theme/theme5.xml><?xml version="1.0" encoding="utf-8"?>
<a:theme xmlns:a="http://schemas.openxmlformats.org/drawingml/2006/main" name="Göteborgs Stad – Rosa dekor">
  <a:themeElements>
    <a:clrScheme name="Göteborgs Stad mörka">
      <a:dk1>
        <a:srgbClr val="1F1F1F"/>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potx" id="{56B1DC07-6D57-4D31-8580-18CBCFD8CE66}" vid="{58A7446F-3DD0-4992-AD39-E227EAA89669}"/>
    </a:ext>
  </a:extLst>
</a:theme>
</file>

<file path=ppt/theme/theme6.xml><?xml version="1.0" encoding="utf-8"?>
<a:theme xmlns:a="http://schemas.openxmlformats.org/drawingml/2006/main" name="Göteborgs Stad – Grön dekor">
  <a:themeElements>
    <a:clrScheme name="Göteborgs Stad mörka">
      <a:dk1>
        <a:srgbClr val="1F1F1F"/>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potx" id="{56B1DC07-6D57-4D31-8580-18CBCFD8CE66}" vid="{00FE0295-6B73-46AC-ACC3-DA692BE5FFEC}"/>
    </a:ext>
  </a:extLst>
</a:theme>
</file>

<file path=ppt/theme/theme7.xml><?xml version="1.0" encoding="utf-8"?>
<a:theme xmlns:a="http://schemas.openxmlformats.org/drawingml/2006/main" name="Göteborgs Stad – Lila dekor">
  <a:themeElements>
    <a:clrScheme name="Göteborgs Stad mörka">
      <a:dk1>
        <a:srgbClr val="1F1F1F"/>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potx" id="{56B1DC07-6D57-4D31-8580-18CBCFD8CE66}" vid="{34A89F00-7DEF-45D3-9985-425D735A563D}"/>
    </a:ext>
  </a:extLst>
</a:theme>
</file>

<file path=ppt/theme/theme8.xml><?xml version="1.0" encoding="utf-8"?>
<a:theme xmlns:a="http://schemas.openxmlformats.org/drawingml/2006/main" name="Göteborgs Stad – Gul dekor">
  <a:themeElements>
    <a:clrScheme name="Göteborgs Stad mörka">
      <a:dk1>
        <a:srgbClr val="1F1F1F"/>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potx" id="{56B1DC07-6D57-4D31-8580-18CBCFD8CE66}" vid="{CF45DD88-369F-40FC-AD29-7CA2C6034793}"/>
    </a:ext>
  </a:extLst>
</a:theme>
</file>

<file path=ppt/theme/theme9.xml><?xml version="1.0" encoding="utf-8"?>
<a:theme xmlns:a="http://schemas.openxmlformats.org/drawingml/2006/main" name="Office-tema">
  <a:themeElements>
    <a:clrScheme name="Göteborgs Stad Powerpoint">
      <a:dk1>
        <a:sysClr val="windowText" lastClr="000000"/>
      </a:dk1>
      <a:lt1>
        <a:sysClr val="window" lastClr="FFFFFF"/>
      </a:lt1>
      <a:dk2>
        <a:srgbClr val="495663"/>
      </a:dk2>
      <a:lt2>
        <a:srgbClr val="FFCD37"/>
      </a:lt2>
      <a:accent1>
        <a:srgbClr val="0077BC"/>
      </a:accent1>
      <a:accent2>
        <a:srgbClr val="D24723"/>
      </a:accent2>
      <a:accent3>
        <a:srgbClr val="008391"/>
      </a:accent3>
      <a:accent4>
        <a:srgbClr val="D53878"/>
      </a:accent4>
      <a:accent5>
        <a:srgbClr val="008868"/>
      </a:accent5>
      <a:accent6>
        <a:srgbClr val="674B99"/>
      </a:accent6>
      <a:hlink>
        <a:srgbClr val="0563C1"/>
      </a:hlink>
      <a:folHlink>
        <a:srgbClr val="954F72"/>
      </a:folHlink>
    </a:clrScheme>
    <a:fontScheme name="Göteborgs Stad Powerpoin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1079</Words>
  <Application>Microsoft Office PowerPoint</Application>
  <PresentationFormat>Bredbild</PresentationFormat>
  <Paragraphs>173</Paragraphs>
  <Slides>14</Slides>
  <Notes>8</Notes>
  <HiddenSlides>0</HiddenSlides>
  <MMClips>0</MMClips>
  <ScaleCrop>false</ScaleCrop>
  <HeadingPairs>
    <vt:vector size="6" baseType="variant">
      <vt:variant>
        <vt:lpstr>Använt teckensnitt</vt:lpstr>
      </vt:variant>
      <vt:variant>
        <vt:i4>4</vt:i4>
      </vt:variant>
      <vt:variant>
        <vt:lpstr>Tema</vt:lpstr>
      </vt:variant>
      <vt:variant>
        <vt:i4>8</vt:i4>
      </vt:variant>
      <vt:variant>
        <vt:lpstr>Bildrubriker</vt:lpstr>
      </vt:variant>
      <vt:variant>
        <vt:i4>14</vt:i4>
      </vt:variant>
    </vt:vector>
  </HeadingPairs>
  <TitlesOfParts>
    <vt:vector size="26" baseType="lpstr">
      <vt:lpstr>Arial</vt:lpstr>
      <vt:lpstr>Arial Black</vt:lpstr>
      <vt:lpstr>Calibri</vt:lpstr>
      <vt:lpstr>Wingdings</vt:lpstr>
      <vt:lpstr>Göteborgs Stad – Blå dekor</vt:lpstr>
      <vt:lpstr>Göteborgs Stad – Mörkblå dekor</vt:lpstr>
      <vt:lpstr>Göteborgs Stad – Röd dekor</vt:lpstr>
      <vt:lpstr>Göteborgs Stad – Turkos dekor</vt:lpstr>
      <vt:lpstr>Göteborgs Stad – Rosa dekor</vt:lpstr>
      <vt:lpstr>Göteborgs Stad – Grön dekor</vt:lpstr>
      <vt:lpstr>Göteborgs Stad – Lila dekor</vt:lpstr>
      <vt:lpstr>Göteborgs Stad – Gul dekor</vt:lpstr>
      <vt:lpstr>Kontinuitetshantering</vt:lpstr>
      <vt:lpstr>Utgångspunkt</vt:lpstr>
      <vt:lpstr>Ett arbetssätt som säkerställer att</vt:lpstr>
      <vt:lpstr>Ett arbetssätt som säkerställer att</vt:lpstr>
      <vt:lpstr>Roller</vt:lpstr>
      <vt:lpstr>Arbetet med kontinuitetspärm  </vt:lpstr>
      <vt:lpstr>Ett arbete i sex steg</vt:lpstr>
      <vt:lpstr>Instruktion för kontinuitetspärm</vt:lpstr>
      <vt:lpstr>Ansvar och roller</vt:lpstr>
      <vt:lpstr>Utformning och innehåll</vt:lpstr>
      <vt:lpstr>Exempel på kontinuitetsplan</vt:lpstr>
      <vt:lpstr>Händelselogg</vt:lpstr>
      <vt:lpstr>Fortsatt väg framåt </vt:lpstr>
      <vt:lpstr>Kontakt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Presentationsmall standard</dc:title>
  <dc:creator>maja.bikov@aldrevardomsorg.goteborg.se</dc:creator>
  <cp:lastModifiedBy>Minna Dufva</cp:lastModifiedBy>
  <cp:revision>35</cp:revision>
  <dcterms:created xsi:type="dcterms:W3CDTF">2022-01-20T14:09:27Z</dcterms:created>
  <dcterms:modified xsi:type="dcterms:W3CDTF">2023-12-01T11:14:20Z</dcterms:modified>
</cp:coreProperties>
</file>